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70" r:id="rId4"/>
    <p:sldId id="319" r:id="rId5"/>
    <p:sldId id="257" r:id="rId6"/>
    <p:sldId id="275" r:id="rId7"/>
    <p:sldId id="264" r:id="rId8"/>
    <p:sldId id="268" r:id="rId9"/>
    <p:sldId id="279" r:id="rId10"/>
    <p:sldId id="266" r:id="rId11"/>
    <p:sldId id="267" r:id="rId12"/>
    <p:sldId id="260" r:id="rId13"/>
    <p:sldId id="265" r:id="rId14"/>
    <p:sldId id="272" r:id="rId15"/>
    <p:sldId id="271" r:id="rId16"/>
    <p:sldId id="259" r:id="rId17"/>
    <p:sldId id="289" r:id="rId18"/>
    <p:sldId id="273" r:id="rId19"/>
    <p:sldId id="276" r:id="rId20"/>
    <p:sldId id="277" r:id="rId21"/>
    <p:sldId id="278" r:id="rId22"/>
    <p:sldId id="282" r:id="rId23"/>
    <p:sldId id="294" r:id="rId24"/>
    <p:sldId id="298" r:id="rId25"/>
    <p:sldId id="269" r:id="rId26"/>
    <p:sldId id="291" r:id="rId27"/>
    <p:sldId id="288" r:id="rId28"/>
    <p:sldId id="281" r:id="rId29"/>
    <p:sldId id="296" r:id="rId30"/>
    <p:sldId id="292" r:id="rId31"/>
    <p:sldId id="297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09" r:id="rId44"/>
    <p:sldId id="311" r:id="rId45"/>
    <p:sldId id="312" r:id="rId46"/>
    <p:sldId id="314" r:id="rId47"/>
    <p:sldId id="313" r:id="rId48"/>
    <p:sldId id="317" r:id="rId49"/>
    <p:sldId id="315" r:id="rId50"/>
    <p:sldId id="316" r:id="rId51"/>
    <p:sldId id="280" r:id="rId52"/>
    <p:sldId id="283" r:id="rId53"/>
    <p:sldId id="287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F"/>
    <a:srgbClr val="F8FFFF"/>
    <a:srgbClr val="EFFFFF"/>
    <a:srgbClr val="D8FFFF"/>
    <a:srgbClr val="FFFFFF"/>
    <a:srgbClr val="91A499"/>
    <a:srgbClr val="A1ADAD"/>
    <a:srgbClr val="9AABAA"/>
    <a:srgbClr val="9BAAB1"/>
    <a:srgbClr val="A9B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1" autoAdjust="0"/>
    <p:restoredTop sz="90803" autoAdjust="0"/>
  </p:normalViewPr>
  <p:slideViewPr>
    <p:cSldViewPr snapToGrid="0">
      <p:cViewPr>
        <p:scale>
          <a:sx n="66" d="100"/>
          <a:sy n="66" d="100"/>
        </p:scale>
        <p:origin x="845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김" userId="ac2ed5687d32a441" providerId="Windows Live" clId="Web-{89613BE2-DED3-4CA5-A809-82D35AF3230B}"/>
    <pc:docChg chg="modSld">
      <pc:chgData name="준섭 김" userId="ac2ed5687d32a441" providerId="Windows Live" clId="Web-{89613BE2-DED3-4CA5-A809-82D35AF3230B}" dt="2018-10-29T04:06:43.348" v="14"/>
      <pc:docMkLst>
        <pc:docMk/>
      </pc:docMkLst>
      <pc:sldChg chg="addSp delSp modSp">
        <pc:chgData name="준섭 김" userId="ac2ed5687d32a441" providerId="Windows Live" clId="Web-{89613BE2-DED3-4CA5-A809-82D35AF3230B}" dt="2018-10-29T04:06:43.348" v="14"/>
        <pc:sldMkLst>
          <pc:docMk/>
          <pc:sldMk cId="2754227095" sldId="260"/>
        </pc:sldMkLst>
        <pc:spChg chg="add del">
          <ac:chgData name="준섭 김" userId="ac2ed5687d32a441" providerId="Windows Live" clId="Web-{89613BE2-DED3-4CA5-A809-82D35AF3230B}" dt="2018-10-29T04:06:43.348" v="14"/>
          <ac:spMkLst>
            <pc:docMk/>
            <pc:sldMk cId="2754227095" sldId="260"/>
            <ac:spMk id="2" creationId="{4C9124EA-5A4D-4666-9E40-DD76BC06D777}"/>
          </ac:spMkLst>
        </pc:spChg>
        <pc:spChg chg="mod">
          <ac:chgData name="준섭 김" userId="ac2ed5687d32a441" providerId="Windows Live" clId="Web-{89613BE2-DED3-4CA5-A809-82D35AF3230B}" dt="2018-10-29T04:05:44.626" v="11" actId="20577"/>
          <ac:spMkLst>
            <pc:docMk/>
            <pc:sldMk cId="2754227095" sldId="260"/>
            <ac:spMk id="5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(새)숲을지나서" panose="02030504000101010101" pitchFamily="18" charset="-127"/>
                <a:ea typeface="(새)숲을지나서" panose="02030504000101010101" pitchFamily="18" charset="-127"/>
                <a:cs typeface="+mn-cs"/>
              </a:defRPr>
            </a:pPr>
            <a:r>
              <a:rPr lang="ko-KR" altLang="en-US" sz="3200" dirty="0">
                <a:latin typeface="(새)숲을지나서" panose="02030504000101010101" pitchFamily="18" charset="-127"/>
                <a:ea typeface="(새)숲을지나서" panose="02030504000101010101" pitchFamily="18" charset="-127"/>
              </a:rPr>
              <a:t>질량 원기의 구성성분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(새)숲을지나서" panose="02030504000101010101" pitchFamily="18" charset="-127"/>
              <a:ea typeface="(새)숲을지나서" panose="02030504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성분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29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BF-4833-9386-AD3162435B66}"/>
              </c:ext>
            </c:extLst>
          </c:dPt>
          <c:dPt>
            <c:idx val="1"/>
            <c:bubble3D val="0"/>
            <c:explosion val="12"/>
            <c:spPr>
              <a:gradFill>
                <a:gsLst>
                  <a:gs pos="29000">
                    <a:schemeClr val="accent4">
                      <a:lumMod val="40000"/>
                      <a:lumOff val="60000"/>
                    </a:schemeClr>
                  </a:gs>
                  <a:gs pos="0">
                    <a:schemeClr val="accent4"/>
                  </a:gs>
                </a:gsLst>
                <a:lin ang="5400000" scaled="1"/>
              </a:gradFill>
              <a:ln w="19050">
                <a:solidFill>
                  <a:schemeClr val="accent4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BF-4833-9386-AD3162435B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백금</c:v>
                </c:pt>
                <c:pt idx="1">
                  <c:v>이리듐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BF-4833-9386-AD3162435B6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CA57E-CD0D-435B-91AF-50587462BEFB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5BD59-2862-4F1F-929D-A8E6C8041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5BD59-2862-4F1F-929D-A8E6C80417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0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조지프슨</a:t>
            </a:r>
            <a:r>
              <a:rPr lang="ko-KR" altLang="en-US" dirty="0"/>
              <a:t> 접합은 하나의 부도체 박판에 의해 분리된 두개의 </a:t>
            </a:r>
            <a:r>
              <a:rPr lang="ko-KR" altLang="en-US" dirty="0" err="1"/>
              <a:t>초전도체로</a:t>
            </a:r>
            <a:r>
              <a:rPr lang="ko-KR" altLang="en-US" dirty="0"/>
              <a:t> 구성되는데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5BD59-2862-4F1F-929D-A8E6C80417C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8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마칩니다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5BD59-2862-4F1F-929D-A8E6C80417C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64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92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4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04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05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1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87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9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14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75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2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4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84C4D-C04C-4551-8CFA-C83B8E5DEE4F}" type="datetimeFigureOut">
              <a:rPr lang="ko-KR" altLang="en-US" smtClean="0"/>
              <a:t>2024-09-21 Saturday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58B41-2E4F-4E07-8F37-706683DDD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3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2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audio" Target="../media/audio3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5.wav"/><Relationship Id="rId5" Type="http://schemas.openxmlformats.org/officeDocument/2006/relationships/image" Target="../media/image49.png"/><Relationship Id="rId4" Type="http://schemas.openxmlformats.org/officeDocument/2006/relationships/image" Target="../media/image1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7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8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7" Type="http://schemas.openxmlformats.org/officeDocument/2006/relationships/image" Target="../media/image64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587884" y="2527564"/>
            <a:ext cx="344196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b="1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단위</a:t>
            </a:r>
            <a:endParaRPr lang="en-US" altLang="ko-KR" sz="13800" b="1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192000" y="4541289"/>
            <a:ext cx="2624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Kg</a:t>
            </a:r>
            <a:r>
              <a:rPr lang="ko-KR" altLang="en-US" sz="36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의 재정의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18811" y="580335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3102 </a:t>
            </a:r>
            <a:r>
              <a:rPr lang="ko-KR" altLang="en-US" sz="24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김준섭</a:t>
            </a:r>
          </a:p>
        </p:txBody>
      </p:sp>
    </p:spTree>
    <p:extLst>
      <p:ext uri="{BB962C8B-B14F-4D97-AF65-F5344CB8AC3E}">
        <p14:creationId xmlns:p14="http://schemas.microsoft.com/office/powerpoint/2010/main" val="594408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5E-6 -2.59259E-6 L 0.65313 -2.59259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6 7.40741E-7 L -0.60755 7.40741E-7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125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778532682"/>
              </p:ext>
            </p:extLst>
          </p:nvPr>
        </p:nvGraphicFramePr>
        <p:xfrm>
          <a:off x="238962" y="203199"/>
          <a:ext cx="5120438" cy="532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14919" y="5753100"/>
            <a:ext cx="6962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‘</a:t>
            </a:r>
            <a:r>
              <a:rPr lang="ko-KR" altLang="en-US" sz="28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안정적인 금속으로 만들어서 문제 없어요</a:t>
            </a:r>
            <a:r>
              <a:rPr lang="en-US" altLang="ko-KR" sz="28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’</a:t>
            </a:r>
          </a:p>
        </p:txBody>
      </p:sp>
      <p:pic>
        <p:nvPicPr>
          <p:cNvPr id="7170" name="Picture 2" descr="Platinum Expanded 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80" y="1858575"/>
            <a:ext cx="2424113" cy="306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ridium Expanded Vi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399" y="1861586"/>
            <a:ext cx="2422525" cy="306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6476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0068" y="2930823"/>
            <a:ext cx="1786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nope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37" y="382586"/>
            <a:ext cx="4170763" cy="63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ê´ë ¨ ì´ë¯¸ì§">
            <a:extLst>
              <a:ext uri="{FF2B5EF4-FFF2-40B4-BE49-F238E27FC236}">
                <a16:creationId xmlns:a16="http://schemas.microsoft.com/office/drawing/2014/main" id="{1E3A6212-4FBE-A61C-AAAD-DD6DEFB3C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977" l="1403" r="96794">
                        <a14:foregroundMark x1="12224" y1="75190" x2="22244" y2="68189"/>
                        <a14:foregroundMark x1="11824" y1="75038" x2="14429" y2="71842"/>
                        <a14:foregroundMark x1="15431" y1="71842" x2="22244" y2="69254"/>
                        <a14:foregroundMark x1="85371" y1="83714" x2="84168" y2="73212"/>
                        <a14:foregroundMark x1="88377" y1="78691" x2="82565" y2="72146"/>
                        <a14:foregroundMark x1="88377" y1="75495" x2="81764" y2="71689"/>
                        <a14:foregroundMark x1="58517" y1="43227" x2="45691" y2="46575"/>
                      </a14:backgroundRemoval>
                    </a14:imgEffect>
                    <a14:imgEffect>
                      <a14:colorTemperature colorTemp="5800"/>
                    </a14:imgEffect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17"/>
          <a:stretch/>
        </p:blipFill>
        <p:spPr bwMode="auto">
          <a:xfrm>
            <a:off x="-441397" y="493330"/>
            <a:ext cx="7657922" cy="5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93666" y="1676646"/>
            <a:ext cx="4810125" cy="4670477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977" l="1403" r="96794">
                        <a14:foregroundMark x1="12224" y1="75190" x2="22244" y2="68189"/>
                        <a14:foregroundMark x1="11824" y1="75038" x2="14429" y2="71842"/>
                        <a14:foregroundMark x1="15431" y1="71842" x2="22244" y2="69254"/>
                        <a14:foregroundMark x1="85371" y1="83714" x2="84168" y2="73212"/>
                        <a14:foregroundMark x1="88377" y1="78691" x2="82565" y2="72146"/>
                        <a14:foregroundMark x1="88377" y1="75495" x2="81764" y2="71689"/>
                        <a14:foregroundMark x1="58517" y1="43227" x2="45691" y2="46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17"/>
          <a:stretch/>
        </p:blipFill>
        <p:spPr bwMode="auto">
          <a:xfrm rot="18735863">
            <a:off x="1768274" y="2231950"/>
            <a:ext cx="7657922" cy="170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407B0E-42C9-22A2-3C65-CDB9A1F0DC49}"/>
              </a:ext>
            </a:extLst>
          </p:cNvPr>
          <p:cNvSpPr txBox="1"/>
          <p:nvPr/>
        </p:nvSpPr>
        <p:spPr>
          <a:xfrm>
            <a:off x="3387565" y="5909199"/>
            <a:ext cx="541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ko-KR" altLang="en-US" sz="32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안ㅋㅋㅋㅋㅋ정ㅋㅋㅋㅋㅋ</a:t>
            </a:r>
            <a:r>
              <a:rPr lang="en-US" altLang="ko-KR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”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22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072327">
            <a:off x="3764272" y="2385059"/>
            <a:ext cx="46634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(새)숲을지나서" panose="02030504000101010101" pitchFamily="18" charset="-127"/>
                <a:ea typeface="(새)숲을지나서" panose="02030504000101010101" pitchFamily="18" charset="-127"/>
              </a:defRPr>
            </a:lvl1pPr>
          </a:lstStyle>
          <a:p>
            <a:r>
              <a:rPr lang="ko-KR" altLang="en-US" sz="3600" dirty="0"/>
              <a:t>오랜 시간이 지나도</a:t>
            </a:r>
            <a:endParaRPr lang="en-US" altLang="ko-KR" sz="3600" dirty="0"/>
          </a:p>
          <a:p>
            <a:r>
              <a:rPr lang="ko-KR" altLang="en-US" sz="3600" dirty="0"/>
              <a:t>절대 변하지 않는 </a:t>
            </a:r>
            <a:endParaRPr lang="en-US" altLang="ko-KR" sz="3600" dirty="0"/>
          </a:p>
          <a:p>
            <a:r>
              <a:rPr lang="ko-KR" altLang="en-US" sz="3600" dirty="0"/>
              <a:t>질량 단위가 필요하다</a:t>
            </a:r>
            <a:r>
              <a:rPr lang="en-US" altLang="ko-KR" sz="3600" dirty="0"/>
              <a:t>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5262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90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">
        <p:fade/>
      </p:transition>
    </mc:Choice>
    <mc:Fallback xmlns="">
      <p:transition spd="med" advClick="0" advTm="1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ratched textur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0598"/>
            <a:ext cx="12192001" cy="85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97047" y="3069322"/>
            <a:ext cx="6397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그리하여 나타난 것이 있었으니</a:t>
            </a:r>
            <a:r>
              <a:rPr lang="en-US" altLang="ko-KR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,</a:t>
            </a:r>
            <a:endParaRPr lang="ko-KR" altLang="en-US" sz="36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20851476">
            <a:off x="354270" y="658664"/>
            <a:ext cx="15135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i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</a:t>
            </a:r>
          </a:p>
        </p:txBody>
      </p:sp>
      <p:sp>
        <p:nvSpPr>
          <p:cNvPr id="6" name="TextBox 5"/>
          <p:cNvSpPr txBox="1"/>
          <p:nvPr/>
        </p:nvSpPr>
        <p:spPr>
          <a:xfrm rot="19876905">
            <a:off x="40382" y="3754702"/>
            <a:ext cx="248337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900" b="1" i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</a:t>
            </a:r>
          </a:p>
        </p:txBody>
      </p:sp>
      <p:sp>
        <p:nvSpPr>
          <p:cNvPr id="8" name="TextBox 7"/>
          <p:cNvSpPr txBox="1"/>
          <p:nvPr/>
        </p:nvSpPr>
        <p:spPr>
          <a:xfrm rot="18942825">
            <a:off x="8716789" y="551050"/>
            <a:ext cx="15135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i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</a:t>
            </a:r>
          </a:p>
        </p:txBody>
      </p:sp>
      <p:sp>
        <p:nvSpPr>
          <p:cNvPr id="9" name="TextBox 8"/>
          <p:cNvSpPr txBox="1"/>
          <p:nvPr/>
        </p:nvSpPr>
        <p:spPr>
          <a:xfrm rot="20652674">
            <a:off x="9858755" y="4401033"/>
            <a:ext cx="15135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i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</a:t>
            </a:r>
          </a:p>
        </p:txBody>
      </p:sp>
      <p:sp>
        <p:nvSpPr>
          <p:cNvPr id="10" name="TextBox 9"/>
          <p:cNvSpPr txBox="1"/>
          <p:nvPr/>
        </p:nvSpPr>
        <p:spPr>
          <a:xfrm rot="19876905">
            <a:off x="7653985" y="4521828"/>
            <a:ext cx="1016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i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7313" y="199247"/>
            <a:ext cx="15135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i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</a:t>
            </a:r>
          </a:p>
        </p:txBody>
      </p:sp>
      <p:sp>
        <p:nvSpPr>
          <p:cNvPr id="12" name="TextBox 11"/>
          <p:cNvSpPr txBox="1"/>
          <p:nvPr/>
        </p:nvSpPr>
        <p:spPr>
          <a:xfrm rot="19876905">
            <a:off x="2638243" y="5106603"/>
            <a:ext cx="11095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i="1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</a:t>
            </a:r>
          </a:p>
        </p:txBody>
      </p:sp>
    </p:spTree>
    <p:extLst>
      <p:ext uri="{BB962C8B-B14F-4D97-AF65-F5344CB8AC3E}">
        <p14:creationId xmlns:p14="http://schemas.microsoft.com/office/powerpoint/2010/main" val="3702056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3.7037E-7 L -0.00234 -3.7037E-7 C -0.00143 0.00185 -0.00078 0.0044 0.00039 0.00579 C 0.00091 0.00625 0.00091 0.00417 0.00091 0.00324 C 0.00091 0.00232 0.00065 0.00162 0.00039 0.00093 C 0.00013 0.00162 -0.00052 0.00232 -0.00052 0.00324 C -0.00052 0.00463 6.25E-7 0.00764 0.00039 0.00671 C 0.00117 0.00486 0.00078 0.00232 0.00091 -3.7037E-7 C 0.00078 -0.00069 0.00091 -0.00255 0.00039 -0.00255 C -0.00026 -0.00255 -0.00039 -0.00069 -0.00091 -3.7037E-7 C -0.00143 0.00069 -0.00195 0.00116 -0.00234 0.00162 C -0.00221 0.00255 -0.00234 0.0044 -0.00195 0.00417 C -0.00117 0.0037 -0.00091 0.00208 -0.00091 0.00093 C -0.00091 -0.00069 -0.00156 -0.00185 -0.00195 -0.00324 C -0.00273 -0.00046 -0.00404 0.00255 -0.00195 0.00579 C -0.0013 0.00648 -0.00065 0.00463 6.25E-7 0.00417 C -0.00013 0.00139 0.00039 -0.00185 -0.00052 -0.00417 C -0.00117 -0.00579 -0.00378 -0.00208 -0.0043 -0.00162 C -0.00378 0.00069 -0.00352 0.00532 -0.00052 -3.7037E-7 C 0.00013 -0.00093 -0.00078 -0.00278 -0.00091 -0.00417 C -0.00143 -0.00393 -0.00234 -0.00417 -0.00234 -0.00324 C -0.00234 -0.00255 -0.0013 -0.00301 -0.00091 -0.00255 C -0.00078 -0.00208 6.25E-7 0.00324 6.25E-7 0.00324 L 0.00091 -3.7037E-7 C 0.00117 -0.00116 0.00208 -0.00208 0.00195 -0.00324 C 0.00182 -0.00417 0.00091 -0.00417 0.00039 -0.00417 C -0.00117 -0.00417 -0.00273 -0.00347 -0.0043 -0.00324 C -0.00456 -0.00301 -0.00729 -0.00162 -0.00664 0.00093 C -0.00638 0.00162 -0.0056 0.00139 -0.00521 0.00162 C -0.00456 0.00139 -0.00378 0.00162 -0.00326 0.00093 C -0.00287 -3.7037E-7 -0.003 -0.00347 -0.00287 -0.00255 C -0.00234 0.00046 -0.00247 0.0037 -0.00234 0.00671 C -0.00156 0.00625 -0.00065 0.00671 6.25E-7 0.00579 C 0.00104 0.0044 0.00026 0.00069 6.25E-7 -0.00069 C -0.00078 -0.00046 -0.00195 -0.00116 -0.00234 -3.7037E-7 C -0.00273 0.00069 -0.00195 0.00255 -0.00143 0.00255 C -0.00091 0.00255 -0.00052 0.00046 -0.00091 -3.7037E-7 C -0.00156 -0.00069 -0.00221 0.00046 -0.00287 0.00093 C -0.00234 0.00116 -0.00195 0.00185 -0.00143 0.00162 C -0.00091 0.00139 6.25E-7 -3.7037E-7 6.25E-7 -3.7037E-7 L 6.25E-7 -3.7037E-7 " pathEditMode="relative" rAng="0" ptsTypes="AAAAAAAAAAAAAAAAAAAAAAAAAAAAAAAAAAAAAAAAA">
                                      <p:cBhvr>
                                        <p:cTn id="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4.07407E-6 L -0.00143 -4.07407E-6 C -0.00091 -0.00115 -0.00052 -0.00277 0.00026 -0.0037 C 0.00065 -0.00393 0.00065 -0.00254 0.00065 -0.00208 C 0.00065 -0.00138 0.00039 -0.00092 0.00026 -0.00046 C 0.00013 -0.00092 -0.00026 -0.00138 -0.00026 -0.00208 C -0.00026 -0.00277 -2.08333E-7 -0.00486 0.00026 -0.00416 C 0.00078 -0.00301 0.00052 -0.00138 0.00065 -4.07407E-6 C 0.00052 0.00047 0.00065 0.00162 0.00026 0.00162 C -0.00013 0.00162 -0.00026 0.00047 -0.00052 -4.07407E-6 C -0.00091 -0.00046 -0.00117 -0.00069 -0.00143 -0.00092 C -0.00143 -0.00162 -0.00143 -0.00277 -0.00117 -0.00254 C -0.00078 -0.00231 -0.00052 -0.00138 -0.00052 -0.00046 C -0.00052 0.00047 -0.00091 0.00116 -0.00117 0.00209 C -0.00169 0.00047 -0.0026 -0.00162 -0.00117 -0.0037 C -0.00078 -0.00416 -0.00039 -0.00301 -2.08333E-7 -0.00254 C -0.00013 -0.00092 0.00026 0.00116 -0.00026 0.00255 C -0.00065 0.00371 -0.00234 0.00139 -0.0026 0.00116 C -0.00234 -0.00046 -0.00221 -0.00324 -0.00026 -4.07407E-6 C 0.00013 0.0007 -0.00052 0.00186 -0.00052 0.00255 C -0.00091 0.00255 -0.00143 0.00278 -0.00143 0.00209 C -0.00143 0.00162 -0.00078 0.00209 -0.00052 0.00162 C -0.00039 0.00139 -2.08333E-7 -0.00208 -2.08333E-7 -0.00208 L 0.00065 -4.07407E-6 C 0.00078 0.0007 0.0013 0.00139 0.0013 0.00209 C 0.00117 0.00278 0.00065 0.00255 0.00026 0.00255 C -0.00065 0.00255 -0.00169 0.00232 -0.0026 0.00209 C -0.00286 0.00186 -0.00456 0.00116 -0.00417 -0.00046 C -0.00404 -0.00092 -0.00352 -0.00092 -0.00325 -0.00092 C -0.00286 -0.00092 -0.00234 -0.00092 -0.00208 -0.00046 C -0.00182 -4.07407E-6 -0.00182 0.00232 -0.00182 0.00162 C -0.00143 -0.00023 -0.00156 -0.00231 -0.00143 -0.00416 C -0.00091 -0.00393 -0.00039 -0.00416 -2.08333E-7 -0.0037 C 0.00065 -0.00277 0.00013 -0.00046 -2.08333E-7 0.00047 C -0.00052 0.00047 -0.00117 0.0007 -0.00143 -4.07407E-6 C -0.00169 -0.00046 -0.00117 -0.00162 -0.00091 -0.00162 C -0.00052 -0.00162 -0.00026 -0.00023 -0.00052 -4.07407E-6 C -0.00091 0.00047 -0.00143 -0.00023 -0.00182 -0.00046 C -0.00143 -0.00069 -0.00117 -0.00115 -0.00091 -0.00092 C -0.00052 -0.00092 -2.08333E-7 -4.07407E-6 -2.08333E-7 -4.07407E-6 L -2.08333E-7 -4.07407E-6 " pathEditMode="relative" rAng="0" ptsTypes="AAAAAAAAAAAAAAAAAAAAAAAAAAAAAAAAAAAAAAAAA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1.48148E-6 L -0.00104 0.00023 C -0.00065 -0.00532 -0.00039 -0.01204 0.00026 -0.01551 C 0.0004 -0.01667 0.0004 -0.01111 0.0004 -0.00903 C 0.0004 -0.00648 0.00026 -0.0044 0.00026 -0.00231 C 0.00013 -0.0044 -0.00026 -0.00625 -0.00026 -0.00903 C -0.00026 -0.01227 -4.375E-6 -0.02037 0.00026 -0.01782 C 0.00053 -0.01296 0.0004 -0.00602 0.0004 -1.48148E-6 C 0.0004 0.00208 0.0004 0.00671 0.00026 0.00671 C -0.00013 0.00671 -0.00013 0.00208 -0.00039 -1.48148E-6 C -0.00065 -0.00162 -0.00078 -0.00301 -0.00104 -0.0044 C -0.00091 -0.00671 -0.00104 -0.0118 -0.00078 -0.01111 C -0.00052 -0.00995 -0.00039 -0.00555 -0.00039 -0.00231 C -0.00039 0.00185 -0.00065 0.00509 -0.00078 0.0088 C -0.00117 0.00139 -0.00182 -0.00694 -0.00078 -0.01551 C -0.00052 -0.01759 -0.00026 -0.01273 -4.375E-6 -0.01111 C -4.375E-6 -0.0037 0.00013 0.00486 -0.00026 0.01111 C -0.00052 0.01551 -0.00169 0.00579 -0.00182 0.0044 C -0.00169 -0.00208 -0.00156 -0.01412 -0.00026 -1.48148E-6 C -4.375E-6 0.00278 -0.00039 0.00741 -0.00039 0.01111 C -0.00065 0.01042 -0.00104 0.01134 -0.00104 0.0088 C -0.00104 0.00671 -0.00052 0.00833 -0.00039 0.00671 C -0.00026 0.00579 -4.375E-6 -0.00879 -4.375E-6 -0.00903 L 0.0004 -1.48148E-6 C 0.00053 0.00301 0.00092 0.00579 0.00092 0.0088 C 0.00079 0.01134 0.0004 0.01111 0.00026 0.01111 C -0.00052 0.01111 -0.00117 0.00949 -0.00182 0.0088 C -0.00195 0.0081 -0.00312 0.0044 -0.00286 -0.00231 C -0.00273 -0.0044 -0.00247 -0.0037 -0.00221 -0.0044 C -0.00195 -0.0037 -0.00156 -0.0044 -0.00143 -0.00231 C -0.00117 -1.48148E-6 -0.0013 0.00949 -0.00117 0.00671 C -0.00104 -0.00116 -0.00104 -0.00972 -0.00104 -0.01782 C -0.00065 -0.01713 -0.00026 -0.01805 -4.375E-6 -0.01551 C 0.00053 -0.01157 0.00013 -0.00185 -4.375E-6 0.00208 C -0.00039 0.00139 -0.00078 0.00301 -0.00104 -1.48148E-6 C -0.00117 -0.00208 -0.00091 -0.00671 -0.00065 -0.00671 C -0.00039 -0.00671 -0.00026 -0.00139 -0.00039 -1.48148E-6 C -0.00065 0.00162 -0.00091 -0.00162 -0.00117 -0.00231 C -0.00104 -0.00301 -0.00078 -0.00486 -0.00065 -0.0044 C -0.00039 -0.00393 -4.375E-6 -1.48148E-6 -4.375E-6 0.00023 L -4.375E-6 -1.48148E-6 " pathEditMode="relative" rAng="0" ptsTypes="AAAAAAAAAAAAAAAAAAAAAAAAAAAAAAAAAAAAAAAAA">
                                      <p:cBhvr>
                                        <p:cTn id="10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2.96296E-6 L -0.00222 2.96296E-6 C -0.00131 -0.00185 -0.00078 -0.0044 0.00052 -0.00579 C 0.00091 -0.00625 0.00091 -0.00417 0.00091 -0.00324 C 0.00091 -0.00232 0.00065 -0.00162 0.00052 -0.00093 C 0.00013 -0.00162 -0.00039 -0.00232 -0.00039 -0.00324 C -0.00039 -0.00463 0.00013 -0.00764 0.00052 -0.00672 C 0.00117 -0.00486 0.00078 -0.00232 0.00091 2.96296E-6 C 0.00078 0.00069 0.00104 0.00254 0.00052 0.00254 C -0.00013 0.00254 -0.00039 0.00069 -0.00091 2.96296E-6 C -0.00131 -0.0007 -0.00183 -0.00116 -0.00222 -0.00162 C -0.00209 -0.00255 -0.00222 -0.0044 -0.00183 -0.00417 C -0.00118 -0.00371 -0.00091 -0.00209 -0.00091 -0.00093 C -0.00091 0.00069 -0.00144 0.00185 -0.00183 0.00324 C -0.00261 0.00046 -0.00391 -0.00255 -0.00183 -0.00579 C -0.00131 -0.00648 -0.00052 -0.00463 3.54167E-6 -0.00417 C -0.00013 -0.00139 0.00039 0.00185 -0.00039 0.00416 C -0.00105 0.00578 -0.00365 0.00208 -0.00404 0.00162 C -0.00365 -0.0007 -0.00326 -0.00533 -0.00039 2.96296E-6 C 0.00013 0.00092 -0.00078 0.00277 -0.00091 0.00416 C -0.00131 0.00393 -0.00222 0.00416 -0.00222 0.00324 C -0.00222 0.00254 -0.00118 0.00301 -0.00091 0.00254 C -0.00065 0.00208 3.54167E-6 -0.00324 3.54167E-6 -0.00324 L 0.00091 2.96296E-6 C 0.0013 0.00115 0.00208 0.00208 0.00195 0.00324 C 0.00182 0.00416 0.00104 0.00416 0.00052 0.00416 C -0.00105 0.00416 -0.00261 0.00347 -0.00404 0.00324 C -0.00443 0.00301 -0.00703 0.00162 -0.00638 -0.00093 C -0.00612 -0.00162 -0.00547 -0.00139 -0.00495 -0.00162 C -0.0043 -0.00139 -0.00352 -0.00162 -0.00313 -0.00093 C -0.00274 2.96296E-6 -0.00287 0.00347 -0.00274 0.00254 C -0.00222 -0.00047 -0.00235 -0.00371 -0.00222 -0.00672 C -0.00144 -0.00625 -0.00052 -0.00672 3.54167E-6 -0.00579 C 0.00104 -0.0044 0.00026 -0.0007 3.54167E-6 0.00069 C -0.00078 0.00046 -0.00183 0.00115 -0.00222 2.96296E-6 C -0.00261 -0.0007 -0.00183 -0.00255 -0.00131 -0.00255 C -0.00078 -0.00255 -0.00052 -0.00047 -0.00091 2.96296E-6 C -0.00144 0.00069 -0.00209 -0.00047 -0.00274 -0.00093 C -0.00222 -0.00116 -0.00183 -0.00185 -0.00131 -0.00162 C -0.00078 -0.00139 3.54167E-6 2.96296E-6 3.54167E-6 2.96296E-6 L 3.54167E-6 2.96296E-6 " pathEditMode="relative" rAng="0" ptsTypes="AAAAAAAAAAAAAAAAAAAAAAAAAAAAAAAAAAAAAAAAA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3.7037E-7 L 0.00508 -3.7037E-7 C 0.003 -0.00417 0.0017 -0.00972 -0.00104 -0.01273 C -0.00195 -0.01366 -0.00195 -0.00903 -0.00195 -0.00718 C -0.00195 -0.00532 -0.0013 -0.0037 -0.00104 -0.00185 C -0.00026 -0.0037 0.00104 -0.00509 0.00104 -0.00718 C 0.00104 -0.00995 -0.00013 -0.01667 -0.00104 -0.01458 C -0.0026 -0.01065 -0.00169 -0.00486 -0.00195 -3.7037E-7 C -0.00169 0.00162 -0.00208 0.00532 -0.00104 0.00532 C 0.00039 0.00532 0.00091 0.00162 0.00209 -3.7037E-7 C 0.003 -0.00139 0.00404 -0.00255 0.00508 -0.0037 C 0.00469 -0.00556 0.00508 -0.00972 0.00404 -0.00903 C 0.00261 -0.0081 0.00209 -0.00463 0.00209 -0.00185 C 0.00209 0.00139 0.00339 0.00417 0.00404 0.00718 C 0.00573 0.00116 0.00873 -0.00556 0.00404 -0.01273 C 0.00287 -0.01435 0.0013 -0.01018 -2.5E-6 -0.00903 C 0.00039 -0.00301 -0.00078 0.00394 0.00104 0.00903 C 0.00235 0.0125 0.00808 0.00463 0.00912 0.00347 C 0.00808 -0.00162 0.00742 -0.01157 0.00104 -3.7037E-7 C -0.00026 0.00208 0.0017 0.00602 0.00209 0.00903 C 0.003 0.00833 0.00508 0.00903 0.00508 0.00718 C 0.00508 0.00532 0.00274 0.00671 0.00209 0.00532 C 0.00157 0.00463 -2.5E-6 -0.00718 -2.5E-6 -0.00718 L -0.00195 -3.7037E-7 C -0.00273 0.00232 -0.00442 0.00463 -0.00403 0.00718 C -0.0039 0.00903 -0.00208 0.00903 -0.00104 0.00903 C 0.00235 0.00903 0.00573 0.00764 0.00912 0.00718 C 0.0099 0.00648 0.01563 0.00347 0.0142 -0.00185 C 0.01367 -0.00347 0.01211 -0.00301 0.01107 -0.0037 C 0.00977 -0.00301 0.00795 -0.00347 0.00703 -0.00185 C 0.00612 -3.7037E-7 0.00638 0.00764 0.00612 0.00532 C 0.00508 -0.00093 0.00534 -0.00787 0.00508 -0.01458 C 0.00339 -0.01389 0.0013 -0.01458 -2.5E-6 -0.01273 C -0.00221 -0.00949 -0.00052 -0.00162 -2.5E-6 0.00162 C 0.0017 0.00116 0.00404 0.00255 0.00508 -3.7037E-7 C 0.00573 -0.00162 0.00417 -0.00556 0.003 -0.00556 C 0.00196 -0.00556 0.00117 -0.00116 0.00209 -3.7037E-7 C 0.00326 0.00139 0.00469 -0.00116 0.00612 -0.00185 C 0.00508 -0.00255 0.00404 -0.00393 0.003 -0.0037 C 0.00183 -0.00324 -2.5E-6 -3.7037E-7 -2.5E-6 -3.7037E-7 L -2.5E-6 -3.7037E-7 " pathEditMode="relative" rAng="0" ptsTypes="AAAAAAAAAAAAAAAAAAAAAAAAAAAAAAAAAAAAAAA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3.7037E-6 L -0.00196 -3.7037E-6 C -0.00117 0.00162 -0.00065 0.00371 0.00039 0.00486 C 0.00078 0.0051 0.00078 0.00348 0.00078 0.00278 C 0.00078 0.00209 0.00052 0.00139 0.00039 0.0007 C 0.00013 0.00139 -0.00039 0.00186 -0.00039 0.00278 C -0.00039 0.00371 2.29167E-6 0.00625 0.00039 0.00556 C 0.00104 0.00394 0.00065 0.00186 0.00078 -3.7037E-6 C 0.00065 -0.00069 0.00078 -0.00208 0.00039 -0.00208 C -0.00013 -0.00208 -0.00039 -0.00069 -0.00078 -3.7037E-6 C -0.00117 0.00047 -0.00156 0.00093 -0.00196 0.00139 C -0.00183 0.00209 -0.00196 0.00371 -0.00156 0.00348 C -0.00104 0.00301 -0.00078 0.00162 -0.00078 0.0007 C -0.00078 -0.00069 -0.0013 -0.00162 -0.00156 -0.00277 C -0.00222 -0.00046 -0.00339 0.00209 -0.00156 0.00486 C -0.00117 0.00556 -0.00052 0.00394 2.29167E-6 0.00348 C -0.00013 0.00116 0.00039 -0.00162 -0.00039 -0.00347 C -0.00091 -0.00486 -0.00313 -0.00185 -0.00352 -0.00139 C -0.00313 0.0007 -0.00287 0.0044 -0.00039 -3.7037E-6 C 0.00013 -0.00092 -0.00065 -0.00231 -0.00078 -0.00347 C -0.00117 -0.00324 -0.00196 -0.00347 -0.00196 -0.00277 C -0.00196 -0.00208 -0.00104 -0.00254 -0.00078 -0.00208 C -0.00065 -0.00185 2.29167E-6 0.00278 2.29167E-6 0.00278 L 0.00078 -3.7037E-6 C 0.00104 -0.00092 0.00182 -0.00185 0.00169 -0.00277 C 0.00156 -0.00347 0.00078 -0.00347 0.00039 -0.00347 C -0.00091 -0.00347 -0.00222 -0.00301 -0.00352 -0.00277 C -0.00391 -0.00254 -0.00612 -0.00139 -0.0056 0.0007 C -0.00534 0.00139 -0.00482 0.00116 -0.00443 0.00139 C -0.00378 0.00116 -0.00313 0.00139 -0.00274 0.0007 C -0.00235 -3.7037E-6 -0.00248 -0.00301 -0.00235 -0.00208 C -0.00196 0.00024 -0.00209 0.00301 -0.00196 0.00556 C -0.0013 0.00533 -0.00052 0.00556 2.29167E-6 0.00486 C 0.00091 0.00348 0.00026 0.00047 2.29167E-6 -0.00069 C -0.00065 -0.00046 -0.00156 -0.00092 -0.00196 -3.7037E-6 C -0.00222 0.0007 -0.00169 0.00209 -0.00117 0.00209 C -0.00078 0.00209 -0.00039 0.00047 -0.00078 -3.7037E-6 C -0.0013 -0.00046 -0.00183 0.00047 -0.00235 0.0007 C -0.00196 0.00093 -0.00156 0.00139 -0.00117 0.00139 C -0.00078 0.00116 2.29167E-6 -3.7037E-6 2.29167E-6 -3.7037E-6 L 2.29167E-6 -3.7037E-6 " pathEditMode="relative" rAng="0" ptsTypes="AAAAAAAAAAAAAAAAAAAAAAAAAAAAAAAAAAAAAAAAA">
                                      <p:cBhvr>
                                        <p:cTn id="16" dur="47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3.33333E-6 L 0.00339 -0.00023 C 0.00209 0.00277 0.00118 0.00648 -0.00065 0.00856 C -0.0013 0.00926 -0.00143 0.00602 -0.00143 0.00486 C -0.00143 0.00347 -0.00091 0.00231 -0.00065 0.00115 C -0.00026 0.00231 0.00065 0.00324 0.00065 0.00486 C 0.00065 0.00671 -0.00013 0.01111 -0.00065 0.00972 C -0.00182 0.00717 -0.00117 0.00324 -0.00143 3.33333E-6 C -0.00117 -0.00139 -0.00143 -0.00371 -0.00065 -0.00371 C 0.00026 -0.00371 0.00065 -0.00116 0.00131 3.33333E-6 C 0.00196 0.00092 0.00274 0.00162 0.00339 0.00231 C 0.00313 0.0037 0.00339 0.00648 0.00274 0.00602 C 0.0017 0.00555 0.00131 0.00301 0.00131 0.00115 C 0.00131 -0.00116 0.00222 -0.00301 0.00274 -0.0051 C 0.00391 -0.00093 0.00586 0.0037 0.00274 0.00856 C 0.00196 0.00972 0.00091 0.00694 -3.125E-6 0.00602 C 0.00026 0.00208 -0.00052 -0.00278 0.00065 -0.00625 C 0.00157 -0.00857 0.00547 -0.00324 0.00612 -0.00255 C 0.00547 0.00115 0.00495 0.00764 0.00065 3.33333E-6 C -0.00013 -0.00162 0.00118 -0.00417 0.00131 -0.00625 C 0.00209 -0.00579 0.00339 -0.00625 0.00339 -0.0051 C 0.00339 -0.00371 0.00183 -0.00463 0.00131 -0.00371 C 0.00104 -0.00324 -3.125E-6 0.00463 -3.125E-6 0.00486 L -0.00143 3.33333E-6 C -0.00182 -0.00162 -0.00299 -0.00324 -0.00273 -0.0051 C -0.0026 -0.00625 -0.00143 -0.00625 -0.00065 -0.00625 C 0.00157 -0.00625 0.00391 -0.00533 0.00612 -0.0051 C 0.00664 -0.00463 0.01055 -0.00255 0.00951 0.00115 C 0.00925 0.00231 0.00821 0.00208 0.00743 0.00231 C 0.00664 0.00208 0.00534 0.00231 0.00482 0.00115 C 0.00404 3.33333E-6 0.0043 -0.00533 0.00404 -0.00371 C 0.00339 0.00046 0.00365 0.00532 0.00339 0.00972 C 0.00222 0.00926 0.00078 0.00995 -3.125E-6 0.00856 C -0.00156 0.00625 -0.00039 0.00092 -3.125E-6 -0.00139 C 0.00118 -0.00093 0.00274 -0.00186 0.00339 3.33333E-6 C 0.00391 0.00115 0.00287 0.0037 0.00209 0.0037 C 0.00131 0.0037 0.00078 0.00069 0.00131 3.33333E-6 C 0.00209 -0.00093 0.00313 0.00069 0.00404 0.00115 C 0.00339 0.00162 0.00274 0.00254 0.00209 0.00231 C 0.00118 0.00208 -3.125E-6 3.33333E-6 -3.125E-6 -0.00023 L -3.125E-6 3.33333E-6 " pathEditMode="relative" rAng="0" ptsTypes="AAAAAAAAAAAAAAAAAAAAAAAAAAAAAAAAAAAAAAAAA">
                                      <p:cBhvr>
                                        <p:cTn id="18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p effect gif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38" y="-73024"/>
            <a:ext cx="12310876" cy="69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40364" y="2730768"/>
            <a:ext cx="3711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키블저울</a:t>
            </a:r>
            <a:endParaRPr lang="ko-KR" altLang="en-US" sz="80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2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ame_start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49" y="1371600"/>
            <a:ext cx="307910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3313" y="2371635"/>
            <a:ext cx="4729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영국의 물리학자</a:t>
            </a:r>
            <a:endParaRPr lang="en-US" altLang="ko-KR" sz="36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Bryan Peter Kibble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(1938 – 2016)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이 개발한 저울</a:t>
            </a:r>
          </a:p>
        </p:txBody>
      </p:sp>
    </p:spTree>
    <p:extLst>
      <p:ext uri="{BB962C8B-B14F-4D97-AF65-F5344CB8AC3E}">
        <p14:creationId xmlns:p14="http://schemas.microsoft.com/office/powerpoint/2010/main" val="8012046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46" y="138932"/>
            <a:ext cx="5125853" cy="67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91246" y="2644170"/>
            <a:ext cx="24513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따란</a:t>
            </a:r>
          </a:p>
        </p:txBody>
      </p:sp>
    </p:spTree>
    <p:extLst>
      <p:ext uri="{BB962C8B-B14F-4D97-AF65-F5344CB8AC3E}">
        <p14:creationId xmlns:p14="http://schemas.microsoft.com/office/powerpoint/2010/main" val="210102753"/>
      </p:ext>
    </p:extLst>
  </p:cSld>
  <p:clrMapOvr>
    <a:masterClrMapping/>
  </p:clrMapOvr>
  <p:transition spd="med">
    <p:pull/>
    <p:sndAc>
      <p:stSnd>
        <p:snd r:embed="rId2" name="Ding Sound Effect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5400000">
            <a:off x="1381823" y="-4819972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900" dirty="0">
                <a:solidFill>
                  <a:schemeClr val="bg1"/>
                </a:solidFill>
              </a:rPr>
              <a:t>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21398" y="1868994"/>
            <a:ext cx="66095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설명 </a:t>
            </a:r>
            <a:endParaRPr lang="en-US" altLang="ko-KR" sz="9600" dirty="0">
              <a:solidFill>
                <a:schemeClr val="bg1"/>
              </a:solidFill>
            </a:endParaRPr>
          </a:p>
          <a:p>
            <a:r>
              <a:rPr lang="ko-KR" altLang="en-US" sz="9600" dirty="0">
                <a:solidFill>
                  <a:schemeClr val="bg1"/>
                </a:solidFill>
              </a:rPr>
              <a:t>들어갑니다</a:t>
            </a:r>
            <a:r>
              <a:rPr lang="en-US" altLang="ko-KR" sz="9600" dirty="0">
                <a:solidFill>
                  <a:schemeClr val="bg1"/>
                </a:solidFill>
              </a:rPr>
              <a:t>.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375E-6 -2.22222E-6 L -4.375E-6 0.9002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25E-6 4.07407E-6 L -0.58359 4.07407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13203" y="2836902"/>
            <a:ext cx="17684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Unit</a:t>
            </a:r>
            <a:endParaRPr lang="ko-KR" altLang="en-US" sz="66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66708" y="2836902"/>
            <a:ext cx="6880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6600">
                <a:latin typeface="a가시고기B" panose="02020600000000000000" pitchFamily="18" charset="-127"/>
                <a:ea typeface="a가시고기B" panose="02020600000000000000" pitchFamily="18" charset="-127"/>
              </a:defRPr>
            </a:lvl1pPr>
          </a:lstStyle>
          <a:p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36218" y="5486400"/>
            <a:ext cx="4719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i="1" dirty="0">
                <a:solidFill>
                  <a:srgbClr val="00B0F0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Unit for Unite</a:t>
            </a:r>
            <a:endParaRPr lang="ko-KR" altLang="en-US" sz="4800" i="1" dirty="0">
              <a:solidFill>
                <a:srgbClr val="00B0F0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842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48034 -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37548" y="768693"/>
            <a:ext cx="6716903" cy="5247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9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구조</a:t>
            </a:r>
            <a:endParaRPr lang="en-US" altLang="ko-KR" sz="239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en-US" altLang="ko-KR" sz="96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Structure</a:t>
            </a:r>
            <a:endParaRPr lang="ko-KR" altLang="en-US" sz="96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43788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75" y="7058571"/>
            <a:ext cx="5773270" cy="45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10491" y="5222389"/>
            <a:ext cx="2917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전통적인 저울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559009" y="-962196"/>
            <a:ext cx="814200" cy="962196"/>
            <a:chOff x="3827950" y="2345167"/>
            <a:chExt cx="814200" cy="962196"/>
          </a:xfrm>
        </p:grpSpPr>
        <p:pic>
          <p:nvPicPr>
            <p:cNvPr id="10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76485" l="66364" r="99455">
                          <a14:foregroundMark x1="92727" y1="6683" x2="72909" y2="7673"/>
                          <a14:foregroundMark x1="91455" y1="10644" x2="89636" y2="5446"/>
                          <a14:foregroundMark x1="88909" y1="16089" x2="91091" y2="28713"/>
                          <a14:foregroundMark x1="78182" y1="16337" x2="76182" y2="2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51" t="1345" r="248" b="23407"/>
            <a:stretch/>
          </p:blipFill>
          <p:spPr bwMode="auto">
            <a:xfrm>
              <a:off x="3827950" y="2345167"/>
              <a:ext cx="814200" cy="962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933523" y="2622083"/>
              <a:ext cx="518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i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Cambria Math" panose="02040503050406030204" pitchFamily="18" charset="0"/>
                </a:rPr>
                <a:t>m</a:t>
              </a:r>
              <a:endParaRPr lang="ko-KR" altLang="en-US" sz="2800" b="1" i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 Math" panose="02040503050406030204" pitchFamily="18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824167" y="-1443294"/>
            <a:ext cx="814200" cy="962196"/>
            <a:chOff x="3827950" y="2345167"/>
            <a:chExt cx="814200" cy="962196"/>
          </a:xfrm>
        </p:grpSpPr>
        <p:pic>
          <p:nvPicPr>
            <p:cNvPr id="15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76485" l="66364" r="99455">
                          <a14:foregroundMark x1="92727" y1="6683" x2="72909" y2="7673"/>
                          <a14:foregroundMark x1="91455" y1="10644" x2="89636" y2="5446"/>
                          <a14:foregroundMark x1="88909" y1="16089" x2="91091" y2="28713"/>
                          <a14:foregroundMark x1="78182" y1="16337" x2="76182" y2="2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51" t="1345" r="248" b="23407"/>
            <a:stretch/>
          </p:blipFill>
          <p:spPr bwMode="auto">
            <a:xfrm>
              <a:off x="3827950" y="2345167"/>
              <a:ext cx="814200" cy="962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922762" y="2665115"/>
              <a:ext cx="518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i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Cambria Math" panose="02040503050406030204" pitchFamily="18" charset="0"/>
                </a:rPr>
                <a:t>M</a:t>
              </a:r>
              <a:endParaRPr lang="ko-KR" altLang="en-US" sz="2800" b="1" i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 Math" panose="02040503050406030204" pitchFamily="18" charset="0"/>
              </a:endParaRPr>
            </a:p>
          </p:txBody>
        </p:sp>
      </p:grpSp>
      <p:sp>
        <p:nvSpPr>
          <p:cNvPr id="17" name="줄무늬가 있는 오른쪽 화살표 16"/>
          <p:cNvSpPr/>
          <p:nvPr/>
        </p:nvSpPr>
        <p:spPr>
          <a:xfrm rot="5400000">
            <a:off x="3417842" y="4021546"/>
            <a:ext cx="1234860" cy="296361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줄무늬가 있는 오른쪽 화살표 17"/>
          <p:cNvSpPr/>
          <p:nvPr/>
        </p:nvSpPr>
        <p:spPr>
          <a:xfrm rot="5400000">
            <a:off x="7672239" y="3646823"/>
            <a:ext cx="1234860" cy="296361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45271" y="3710757"/>
                <a:ext cx="2638182" cy="621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acc>
                        <m:accPr>
                          <m:chr m:val="⃗"/>
                          <m:ctrlP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ko-KR" altLang="en-US" sz="3600" b="1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271" y="3710757"/>
                <a:ext cx="2638182" cy="621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39716" y="3383183"/>
                <a:ext cx="2638182" cy="621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⃗"/>
                          <m:ctrlP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ko-KR" altLang="en-US" sz="3600" b="1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716" y="3383183"/>
                <a:ext cx="2638182" cy="621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25323" y="5950806"/>
                <a:ext cx="35413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acc>
                        <m:accPr>
                          <m:chr m:val="⃗"/>
                          <m:ctrlPr>
                            <a:rPr lang="ko-KR" altLang="en-US" sz="54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54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  <m:r>
                        <a:rPr lang="en-US" altLang="ko-KR" sz="5400" b="1" i="1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5400" b="1" i="1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⃗"/>
                          <m:ctrlPr>
                            <a:rPr lang="en-US" altLang="ko-KR" sz="5400" b="1" i="1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5400" b="1" i="1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ko-KR" altLang="en-US" sz="5400" b="1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323" y="5950806"/>
                <a:ext cx="3541354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/>
          <p:cNvGrpSpPr/>
          <p:nvPr/>
        </p:nvGrpSpPr>
        <p:grpSpPr>
          <a:xfrm>
            <a:off x="4035272" y="94616"/>
            <a:ext cx="2083399" cy="478962"/>
            <a:chOff x="4035272" y="94616"/>
            <a:chExt cx="2083399" cy="478962"/>
          </a:xfrm>
        </p:grpSpPr>
        <p:sp>
          <p:nvSpPr>
            <p:cNvPr id="13" name="왼쪽 대괄호 12"/>
            <p:cNvSpPr/>
            <p:nvPr/>
          </p:nvSpPr>
          <p:spPr>
            <a:xfrm rot="5400000">
              <a:off x="4994149" y="-550944"/>
              <a:ext cx="165645" cy="2083399"/>
            </a:xfrm>
            <a:prstGeom prst="lef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29334" y="94616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r</a:t>
              </a:r>
              <a:endPara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137110" y="43730"/>
            <a:ext cx="2083399" cy="531029"/>
            <a:chOff x="6137110" y="43730"/>
            <a:chExt cx="2083399" cy="531029"/>
          </a:xfrm>
        </p:grpSpPr>
        <p:sp>
          <p:nvSpPr>
            <p:cNvPr id="26" name="왼쪽 대괄호 25"/>
            <p:cNvSpPr/>
            <p:nvPr/>
          </p:nvSpPr>
          <p:spPr>
            <a:xfrm rot="5400000">
              <a:off x="7095987" y="-549763"/>
              <a:ext cx="165645" cy="2083399"/>
            </a:xfrm>
            <a:prstGeom prst="lef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65096" y="4373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r</a:t>
              </a:r>
              <a:endPara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73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3.95833E-6 -4.81481E-6 L -0.6177 -4.81481E-6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88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64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2.22222E-6 L 4.58333E-6 -0.95116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7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1" presetID="42" presetClass="path" presetSubtype="0" accel="100000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11111E-6 L -4.16667E-7 0.47014 " pathEditMode="relative" rAng="0" ptsTypes="AA" p14:bounceEnd="53000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4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100000" fill="hold" nodeType="withEffect" p14:presetBounceEnd="53000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7 -2.22222E-6 L -2.08333E-7 0.50255 " pathEditMode="relative" rAng="0" ptsTypes="AA" p14:bounceEnd="53000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7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3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" presetClass="emph" presetSubtype="10" accel="52000" decel="48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Clr clrSpc="hsl" dir="ccw">
                                          <p:cBhvr override="childStyle">
                                            <p:cTn id="5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2EFD9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7" grpId="0" animBg="1"/>
          <p:bldP spid="18" grpId="0" animBg="1"/>
          <p:bldP spid="19" grpId="0"/>
          <p:bldP spid="20" grpId="0"/>
          <p:bldP spid="22" grpId="0"/>
          <p:bldP spid="2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3.95833E-6 -4.81481E-6 L -0.6177 -4.81481E-6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88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64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2.22222E-6 L 4.58333E-6 -0.95116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75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1" presetID="42" presetClass="path" presetSubtype="0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11111E-6 L -4.16667E-7 0.47014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4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7 -2.22222E-6 L -2.08333E-7 0.50255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7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3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" presetClass="emph" presetSubtype="10" accel="52000" decel="48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Clr clrSpc="hsl" dir="ccw">
                                          <p:cBhvr override="childStyle">
                                            <p:cTn id="5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2EFD9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7" grpId="0" animBg="1"/>
          <p:bldP spid="18" grpId="0" animBg="1"/>
          <p:bldP spid="19" grpId="0"/>
          <p:bldP spid="20" grpId="0"/>
          <p:bldP spid="22" grpId="0"/>
          <p:bldP spid="22" grpId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원통 102"/>
          <p:cNvSpPr/>
          <p:nvPr/>
        </p:nvSpPr>
        <p:spPr>
          <a:xfrm>
            <a:off x="3144065" y="6351077"/>
            <a:ext cx="1314664" cy="3774977"/>
          </a:xfrm>
          <a:prstGeom prst="can">
            <a:avLst>
              <a:gd name="adj" fmla="val 11047"/>
            </a:avLst>
          </a:prstGeom>
          <a:solidFill>
            <a:srgbClr val="C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4805244" y="3010438"/>
            <a:ext cx="649358" cy="47625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23000">
                <a:schemeClr val="bg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144862" y="3289301"/>
            <a:ext cx="1286984" cy="3231242"/>
            <a:chOff x="1934985" y="2374901"/>
            <a:chExt cx="2014715" cy="3231242"/>
          </a:xfrm>
        </p:grpSpPr>
        <p:sp>
          <p:nvSpPr>
            <p:cNvPr id="40" name="원통 39"/>
            <p:cNvSpPr/>
            <p:nvPr/>
          </p:nvSpPr>
          <p:spPr>
            <a:xfrm flipV="1">
              <a:off x="1934985" y="4076072"/>
              <a:ext cx="2014715" cy="1530071"/>
            </a:xfrm>
            <a:prstGeom prst="can">
              <a:avLst>
                <a:gd name="adj" fmla="val 85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 flipV="1">
              <a:off x="1983736" y="4092383"/>
              <a:ext cx="1902711" cy="1477803"/>
            </a:xfrm>
            <a:prstGeom prst="can">
              <a:avLst>
                <a:gd name="adj" fmla="val 851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253536" y="4296858"/>
              <a:ext cx="1365964" cy="299349"/>
              <a:chOff x="2133600" y="1285875"/>
              <a:chExt cx="4057650" cy="1390650"/>
            </a:xfrm>
          </p:grpSpPr>
          <p:sp>
            <p:nvSpPr>
              <p:cNvPr id="5" name="원통 4"/>
              <p:cNvSpPr/>
              <p:nvPr/>
            </p:nvSpPr>
            <p:spPr>
              <a:xfrm>
                <a:off x="2133600" y="1943100"/>
                <a:ext cx="4057650" cy="733425"/>
              </a:xfrm>
              <a:prstGeom prst="can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  <p:sp>
            <p:nvSpPr>
              <p:cNvPr id="6" name="원통 5"/>
              <p:cNvSpPr/>
              <p:nvPr/>
            </p:nvSpPr>
            <p:spPr>
              <a:xfrm>
                <a:off x="2133600" y="1285875"/>
                <a:ext cx="4057650" cy="838200"/>
              </a:xfrm>
              <a:prstGeom prst="can">
                <a:avLst/>
              </a:prstGeom>
              <a:gradFill flip="none" rotWithShape="1">
                <a:gsLst>
                  <a:gs pos="100000">
                    <a:srgbClr val="0070C0"/>
                  </a:gs>
                  <a:gs pos="86000">
                    <a:schemeClr val="accent1">
                      <a:lumMod val="50000"/>
                    </a:schemeClr>
                  </a:gs>
                  <a:gs pos="31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2253536" y="5182602"/>
              <a:ext cx="1365964" cy="311651"/>
              <a:chOff x="4067175" y="4781550"/>
              <a:chExt cx="4057650" cy="1447800"/>
            </a:xfrm>
          </p:grpSpPr>
          <p:sp>
            <p:nvSpPr>
              <p:cNvPr id="8" name="원통 7"/>
              <p:cNvSpPr/>
              <p:nvPr/>
            </p:nvSpPr>
            <p:spPr>
              <a:xfrm>
                <a:off x="4067175" y="5391150"/>
                <a:ext cx="4057650" cy="838200"/>
              </a:xfrm>
              <a:prstGeom prst="can">
                <a:avLst/>
              </a:prstGeom>
              <a:gradFill flip="none" rotWithShape="1">
                <a:gsLst>
                  <a:gs pos="100000">
                    <a:srgbClr val="0070C0"/>
                  </a:gs>
                  <a:gs pos="86000">
                    <a:schemeClr val="accent1">
                      <a:lumMod val="50000"/>
                    </a:schemeClr>
                  </a:gs>
                  <a:gs pos="31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  <p:sp>
            <p:nvSpPr>
              <p:cNvPr id="9" name="원통 8"/>
              <p:cNvSpPr/>
              <p:nvPr/>
            </p:nvSpPr>
            <p:spPr>
              <a:xfrm>
                <a:off x="4067175" y="4781550"/>
                <a:ext cx="4057650" cy="838200"/>
              </a:xfrm>
              <a:prstGeom prst="can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p:grpSp>
        <p:sp>
          <p:nvSpPr>
            <p:cNvPr id="10" name="원통 9"/>
            <p:cNvSpPr/>
            <p:nvPr/>
          </p:nvSpPr>
          <p:spPr>
            <a:xfrm>
              <a:off x="2032962" y="4885816"/>
              <a:ext cx="1807110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1" name="원통 10"/>
            <p:cNvSpPr/>
            <p:nvPr/>
          </p:nvSpPr>
          <p:spPr>
            <a:xfrm>
              <a:off x="2380283" y="4802264"/>
              <a:ext cx="1112470" cy="133272"/>
            </a:xfrm>
            <a:prstGeom prst="ca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9" name="원통 18"/>
            <p:cNvSpPr/>
            <p:nvPr/>
          </p:nvSpPr>
          <p:spPr>
            <a:xfrm>
              <a:off x="2032962" y="4771510"/>
              <a:ext cx="1807110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086975" y="2435153"/>
              <a:ext cx="1676410" cy="2371807"/>
              <a:chOff x="2997357" y="-7981950"/>
              <a:chExt cx="6114580" cy="11018424"/>
            </a:xfrm>
          </p:grpSpPr>
          <p:sp>
            <p:nvSpPr>
              <p:cNvPr id="24" name="원통 23"/>
              <p:cNvSpPr/>
              <p:nvPr/>
            </p:nvSpPr>
            <p:spPr>
              <a:xfrm>
                <a:off x="8959538" y="-7981950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997357" y="-7960133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통 25"/>
            <p:cNvSpPr/>
            <p:nvPr/>
          </p:nvSpPr>
          <p:spPr>
            <a:xfrm>
              <a:off x="2442957" y="2886102"/>
              <a:ext cx="987121" cy="87389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7" name="원통 26"/>
            <p:cNvSpPr/>
            <p:nvPr/>
          </p:nvSpPr>
          <p:spPr>
            <a:xfrm>
              <a:off x="2494707" y="2416143"/>
              <a:ext cx="44291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통 27"/>
            <p:cNvSpPr/>
            <p:nvPr/>
          </p:nvSpPr>
          <p:spPr>
            <a:xfrm>
              <a:off x="3304833" y="2413464"/>
              <a:ext cx="44291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2012720" y="2374901"/>
              <a:ext cx="1807110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cxnSp>
        <p:nvCxnSpPr>
          <p:cNvPr id="46" name="직선 연결선 45"/>
          <p:cNvCxnSpPr>
            <a:stCxn id="29" idx="1"/>
            <a:endCxn id="44" idx="2"/>
          </p:cNvCxnSpPr>
          <p:nvPr/>
        </p:nvCxnSpPr>
        <p:spPr>
          <a:xfrm flipH="1" flipV="1">
            <a:off x="3762286" y="1833843"/>
            <a:ext cx="9417" cy="14554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 flipV="1">
            <a:off x="6479829" y="1833843"/>
            <a:ext cx="9417" cy="14554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3762286" y="470363"/>
            <a:ext cx="2726960" cy="272696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51000">
                <a:schemeClr val="bg1"/>
              </a:gs>
              <a:gs pos="65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837872" y="2158522"/>
            <a:ext cx="2369655" cy="1865189"/>
            <a:chOff x="1837872" y="2158522"/>
            <a:chExt cx="2369655" cy="1865189"/>
          </a:xfrm>
        </p:grpSpPr>
        <p:sp>
          <p:nvSpPr>
            <p:cNvPr id="74" name="타원 73"/>
            <p:cNvSpPr/>
            <p:nvPr/>
          </p:nvSpPr>
          <p:spPr>
            <a:xfrm>
              <a:off x="3309099" y="3125283"/>
              <a:ext cx="898428" cy="898428"/>
            </a:xfrm>
            <a:prstGeom prst="ellipse">
              <a:avLst/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꺾인 연결선 75"/>
            <p:cNvCxnSpPr>
              <a:stCxn id="74" idx="1"/>
            </p:cNvCxnSpPr>
            <p:nvPr/>
          </p:nvCxnSpPr>
          <p:spPr>
            <a:xfrm rot="16200000" flipV="1">
              <a:off x="2090105" y="1906289"/>
              <a:ext cx="1098333" cy="16028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8500929" y="3595503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모터</a:t>
            </a:r>
            <a:endParaRPr lang="en-US" altLang="ko-KR" sz="32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37873" y="4385892"/>
            <a:ext cx="2806698" cy="2302232"/>
            <a:chOff x="1837873" y="4385892"/>
            <a:chExt cx="2806698" cy="2302232"/>
          </a:xfrm>
        </p:grpSpPr>
        <p:sp>
          <p:nvSpPr>
            <p:cNvPr id="79" name="타원 78"/>
            <p:cNvSpPr/>
            <p:nvPr/>
          </p:nvSpPr>
          <p:spPr>
            <a:xfrm>
              <a:off x="2872055" y="4915608"/>
              <a:ext cx="1772516" cy="1772516"/>
            </a:xfrm>
            <a:prstGeom prst="ellipse">
              <a:avLst/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꺾인 연결선 79"/>
            <p:cNvCxnSpPr>
              <a:stCxn id="79" idx="1"/>
            </p:cNvCxnSpPr>
            <p:nvPr/>
          </p:nvCxnSpPr>
          <p:spPr>
            <a:xfrm rot="16200000" flipV="1">
              <a:off x="2090106" y="4133659"/>
              <a:ext cx="789295" cy="12937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496795" y="3842936"/>
            <a:ext cx="16979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코일</a:t>
            </a:r>
            <a:endParaRPr lang="en-US" altLang="ko-KR" sz="40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&amp;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영구자석</a:t>
            </a:r>
            <a:endParaRPr lang="ko-KR" altLang="en-US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099924" y="809406"/>
            <a:ext cx="2048874" cy="2048874"/>
          </a:xfrm>
          <a:prstGeom prst="ellipse">
            <a:avLst/>
          </a:prstGeom>
          <a:solidFill>
            <a:schemeClr val="bg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4802492" y="1509164"/>
            <a:ext cx="649358" cy="6493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통 86"/>
          <p:cNvSpPr/>
          <p:nvPr/>
        </p:nvSpPr>
        <p:spPr>
          <a:xfrm>
            <a:off x="5933729" y="3202485"/>
            <a:ext cx="1092200" cy="3774977"/>
          </a:xfrm>
          <a:prstGeom prst="can">
            <a:avLst>
              <a:gd name="adj" fmla="val 11047"/>
            </a:avLst>
          </a:prstGeom>
          <a:gradFill flip="none" rotWithShape="1">
            <a:gsLst>
              <a:gs pos="9174">
                <a:schemeClr val="bg1"/>
              </a:gs>
              <a:gs pos="37000">
                <a:schemeClr val="bg1">
                  <a:lumMod val="75000"/>
                </a:schemeClr>
              </a:gs>
              <a:gs pos="6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246200" y="1684262"/>
            <a:ext cx="192071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질량판</a:t>
            </a:r>
            <a:endParaRPr lang="en-US" altLang="ko-KR" sz="32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이곳에 </a:t>
            </a:r>
            <a:r>
              <a:rPr lang="ko-KR" altLang="en-US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질량체를</a:t>
            </a:r>
            <a:r>
              <a: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올려놓을 수 있다</a:t>
            </a:r>
            <a:r>
              <a:rPr lang="en-US" altLang="ko-KR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12232" y="159664"/>
            <a:ext cx="4427081" cy="3269336"/>
            <a:chOff x="3512232" y="159664"/>
            <a:chExt cx="4427081" cy="3269336"/>
          </a:xfrm>
        </p:grpSpPr>
        <p:sp>
          <p:nvSpPr>
            <p:cNvPr id="90" name="타원 89"/>
            <p:cNvSpPr/>
            <p:nvPr/>
          </p:nvSpPr>
          <p:spPr>
            <a:xfrm>
              <a:off x="3512232" y="159664"/>
              <a:ext cx="3269336" cy="3269336"/>
            </a:xfrm>
            <a:prstGeom prst="ellipse">
              <a:avLst/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1" name="꺾인 연결선 90"/>
            <p:cNvCxnSpPr>
              <a:stCxn id="90" idx="7"/>
            </p:cNvCxnSpPr>
            <p:nvPr/>
          </p:nvCxnSpPr>
          <p:spPr>
            <a:xfrm rot="16200000" flipH="1">
              <a:off x="6820706" y="120525"/>
              <a:ext cx="600685" cy="1636529"/>
            </a:xfrm>
            <a:prstGeom prst="bentConnector4">
              <a:avLst>
                <a:gd name="adj1" fmla="val -38057"/>
                <a:gd name="adj2" fmla="val 64628"/>
              </a:avLst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2" name="TextBox 91"/>
          <p:cNvSpPr txBox="1"/>
          <p:nvPr/>
        </p:nvSpPr>
        <p:spPr>
          <a:xfrm>
            <a:off x="7939313" y="910181"/>
            <a:ext cx="1742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도르래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651138" y="3887892"/>
            <a:ext cx="2849791" cy="1717608"/>
            <a:chOff x="5651138" y="3887892"/>
            <a:chExt cx="2849791" cy="1717608"/>
          </a:xfrm>
        </p:grpSpPr>
        <p:cxnSp>
          <p:nvCxnSpPr>
            <p:cNvPr id="97" name="꺾인 연결선 96"/>
            <p:cNvCxnSpPr>
              <a:stCxn id="99" idx="7"/>
              <a:endCxn id="78" idx="1"/>
            </p:cNvCxnSpPr>
            <p:nvPr/>
          </p:nvCxnSpPr>
          <p:spPr>
            <a:xfrm rot="5400000" flipH="1" flipV="1">
              <a:off x="7658917" y="3321801"/>
              <a:ext cx="275921" cy="14081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9" name="타원 98"/>
            <p:cNvSpPr/>
            <p:nvPr/>
          </p:nvSpPr>
          <p:spPr>
            <a:xfrm>
              <a:off x="5651138" y="3916457"/>
              <a:ext cx="1689043" cy="1689043"/>
            </a:xfrm>
            <a:prstGeom prst="ellipse">
              <a:avLst/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TextBox 99"/>
          <p:cNvSpPr txBox="1"/>
          <p:nvPr/>
        </p:nvSpPr>
        <p:spPr>
          <a:xfrm rot="19018941">
            <a:off x="4503967" y="8366338"/>
            <a:ext cx="3951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키블</a:t>
            </a:r>
            <a:r>
              <a:rPr lang="ko-KR" altLang="en-US" sz="7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저울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095044" y="4053092"/>
            <a:ext cx="1701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본체와 고정됨</a:t>
            </a:r>
            <a:endParaRPr lang="en-US" altLang="ko-KR" sz="20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362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7 2.59259E-6 L 0.3151 -0.5243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55" y="-2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1" grpId="0"/>
      <p:bldP spid="88" grpId="0"/>
      <p:bldP spid="92" grpId="0"/>
      <p:bldP spid="100" grpId="0"/>
      <p:bldP spid="1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원통 155"/>
          <p:cNvSpPr/>
          <p:nvPr/>
        </p:nvSpPr>
        <p:spPr>
          <a:xfrm>
            <a:off x="4859376" y="6245241"/>
            <a:ext cx="2473182" cy="3774977"/>
          </a:xfrm>
          <a:prstGeom prst="can">
            <a:avLst>
              <a:gd name="adj" fmla="val 11047"/>
            </a:avLst>
          </a:prstGeom>
          <a:solidFill>
            <a:srgbClr val="C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4876926" y="3621972"/>
            <a:ext cx="2438148" cy="2898668"/>
            <a:chOff x="4630309" y="3591072"/>
            <a:chExt cx="2438148" cy="2898668"/>
          </a:xfrm>
        </p:grpSpPr>
        <p:sp>
          <p:nvSpPr>
            <p:cNvPr id="73" name="원통 72"/>
            <p:cNvSpPr/>
            <p:nvPr/>
          </p:nvSpPr>
          <p:spPr>
            <a:xfrm flipV="1">
              <a:off x="4630309" y="3591072"/>
              <a:ext cx="2438148" cy="2898668"/>
            </a:xfrm>
            <a:prstGeom prst="can">
              <a:avLst>
                <a:gd name="adj" fmla="val 85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통 73"/>
            <p:cNvSpPr/>
            <p:nvPr/>
          </p:nvSpPr>
          <p:spPr>
            <a:xfrm flipV="1">
              <a:off x="4689306" y="3621972"/>
              <a:ext cx="2302604" cy="2799648"/>
            </a:xfrm>
            <a:prstGeom prst="can">
              <a:avLst>
                <a:gd name="adj" fmla="val 851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5015810" y="4009343"/>
              <a:ext cx="1653049" cy="567107"/>
              <a:chOff x="2133600" y="1285875"/>
              <a:chExt cx="4057650" cy="1390650"/>
            </a:xfrm>
          </p:grpSpPr>
          <p:sp>
            <p:nvSpPr>
              <p:cNvPr id="79" name="원통 78"/>
              <p:cNvSpPr/>
              <p:nvPr/>
            </p:nvSpPr>
            <p:spPr>
              <a:xfrm>
                <a:off x="2133600" y="1943100"/>
                <a:ext cx="4057650" cy="733425"/>
              </a:xfrm>
              <a:prstGeom prst="can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  <p:sp>
            <p:nvSpPr>
              <p:cNvPr id="80" name="원통 79"/>
              <p:cNvSpPr/>
              <p:nvPr/>
            </p:nvSpPr>
            <p:spPr>
              <a:xfrm>
                <a:off x="2133600" y="1285875"/>
                <a:ext cx="4057650" cy="838200"/>
              </a:xfrm>
              <a:prstGeom prst="can">
                <a:avLst/>
              </a:prstGeom>
              <a:gradFill flip="none" rotWithShape="1">
                <a:gsLst>
                  <a:gs pos="100000">
                    <a:srgbClr val="0070C0"/>
                  </a:gs>
                  <a:gs pos="86000">
                    <a:schemeClr val="accent1">
                      <a:lumMod val="50000"/>
                    </a:schemeClr>
                  </a:gs>
                  <a:gs pos="31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5015810" y="5687356"/>
              <a:ext cx="1653049" cy="590412"/>
              <a:chOff x="4067175" y="4781550"/>
              <a:chExt cx="4057650" cy="1447800"/>
            </a:xfrm>
          </p:grpSpPr>
          <p:sp>
            <p:nvSpPr>
              <p:cNvPr id="77" name="원통 76"/>
              <p:cNvSpPr/>
              <p:nvPr/>
            </p:nvSpPr>
            <p:spPr>
              <a:xfrm>
                <a:off x="4067175" y="5391150"/>
                <a:ext cx="4057650" cy="838200"/>
              </a:xfrm>
              <a:prstGeom prst="can">
                <a:avLst/>
              </a:prstGeom>
              <a:gradFill flip="none" rotWithShape="1">
                <a:gsLst>
                  <a:gs pos="100000">
                    <a:srgbClr val="0070C0"/>
                  </a:gs>
                  <a:gs pos="86000">
                    <a:schemeClr val="accent1">
                      <a:lumMod val="50000"/>
                    </a:schemeClr>
                  </a:gs>
                  <a:gs pos="31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  <p:sp>
            <p:nvSpPr>
              <p:cNvPr id="78" name="원통 77"/>
              <p:cNvSpPr/>
              <p:nvPr/>
            </p:nvSpPr>
            <p:spPr>
              <a:xfrm>
                <a:off x="4067175" y="4781550"/>
                <a:ext cx="4057650" cy="838200"/>
              </a:xfrm>
              <a:prstGeom prst="can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>
            <a:off x="7401897" y="3662442"/>
            <a:ext cx="850318" cy="2799648"/>
            <a:chOff x="4760686" y="3621972"/>
            <a:chExt cx="850318" cy="2799648"/>
          </a:xfrm>
        </p:grpSpPr>
        <p:sp>
          <p:nvSpPr>
            <p:cNvPr id="101" name="오른쪽 대괄호 100"/>
            <p:cNvSpPr/>
            <p:nvPr/>
          </p:nvSpPr>
          <p:spPr>
            <a:xfrm>
              <a:off x="4760686" y="3621972"/>
              <a:ext cx="319314" cy="2799648"/>
            </a:xfrm>
            <a:prstGeom prst="rightBracket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4895103" y="4894272"/>
              <a:ext cx="970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장치</a:t>
              </a:r>
              <a:r>
                <a:rPr lang="en-US" altLang="ko-KR" sz="2400" dirty="0">
                  <a:solidFill>
                    <a:schemeClr val="bg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3785963" y="-297481"/>
            <a:ext cx="7419928" cy="6187944"/>
            <a:chOff x="3785963" y="-297481"/>
            <a:chExt cx="7419928" cy="6187944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785963" y="-297481"/>
              <a:ext cx="3412479" cy="6120480"/>
              <a:chOff x="3780449" y="-478971"/>
              <a:chExt cx="3412479" cy="6120480"/>
            </a:xfrm>
          </p:grpSpPr>
          <p:grpSp>
            <p:nvGrpSpPr>
              <p:cNvPr id="131" name="그룹 130"/>
              <p:cNvGrpSpPr/>
              <p:nvPr/>
            </p:nvGrpSpPr>
            <p:grpSpPr>
              <a:xfrm>
                <a:off x="3780449" y="700160"/>
                <a:ext cx="3412479" cy="4941349"/>
                <a:chOff x="10271834" y="700160"/>
                <a:chExt cx="3412479" cy="4941349"/>
              </a:xfrm>
            </p:grpSpPr>
            <p:sp>
              <p:nvSpPr>
                <p:cNvPr id="133" name="오른쪽 대괄호 132"/>
                <p:cNvSpPr/>
                <p:nvPr/>
              </p:nvSpPr>
              <p:spPr>
                <a:xfrm flipH="1">
                  <a:off x="10800405" y="873647"/>
                  <a:ext cx="441941" cy="4607454"/>
                </a:xfrm>
                <a:prstGeom prst="rightBracket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4" name="그룹 133"/>
                <p:cNvGrpSpPr/>
                <p:nvPr/>
              </p:nvGrpSpPr>
              <p:grpSpPr>
                <a:xfrm>
                  <a:off x="11472906" y="700160"/>
                  <a:ext cx="2211407" cy="4941349"/>
                  <a:chOff x="3099977" y="368260"/>
                  <a:chExt cx="2211407" cy="4941349"/>
                </a:xfrm>
              </p:grpSpPr>
              <p:grpSp>
                <p:nvGrpSpPr>
                  <p:cNvPr id="136" name="그룹 135"/>
                  <p:cNvGrpSpPr/>
                  <p:nvPr/>
                </p:nvGrpSpPr>
                <p:grpSpPr>
                  <a:xfrm>
                    <a:off x="3124473" y="441316"/>
                    <a:ext cx="2186911" cy="4868293"/>
                    <a:chOff x="4748878" y="441316"/>
                    <a:chExt cx="2186911" cy="4868293"/>
                  </a:xfrm>
                </p:grpSpPr>
                <p:sp>
                  <p:nvSpPr>
                    <p:cNvPr id="138" name="원통 137"/>
                    <p:cNvSpPr/>
                    <p:nvPr/>
                  </p:nvSpPr>
                  <p:spPr>
                    <a:xfrm>
                      <a:off x="4748878" y="5125105"/>
                      <a:ext cx="2186911" cy="184504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4000" b="1" dirty="0">
                        <a:ln w="0"/>
                        <a:solidFill>
                          <a:srgbClr val="FFCCCC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으라차차" panose="02020600000000000000" pitchFamily="18" charset="-127"/>
                        <a:ea typeface="a으라차차" panose="02020600000000000000" pitchFamily="18" charset="-127"/>
                      </a:endParaRPr>
                    </a:p>
                  </p:txBody>
                </p:sp>
                <p:sp>
                  <p:nvSpPr>
                    <p:cNvPr id="139" name="원통 138"/>
                    <p:cNvSpPr/>
                    <p:nvPr/>
                  </p:nvSpPr>
                  <p:spPr>
                    <a:xfrm>
                      <a:off x="5169195" y="4966818"/>
                      <a:ext cx="1346278" cy="252479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4000" b="1" dirty="0">
                        <a:ln w="0"/>
                        <a:solidFill>
                          <a:srgbClr val="FFCCCC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으라차차" panose="02020600000000000000" pitchFamily="18" charset="-127"/>
                        <a:ea typeface="a으라차차" panose="02020600000000000000" pitchFamily="18" charset="-127"/>
                      </a:endParaRPr>
                    </a:p>
                  </p:txBody>
                </p:sp>
                <p:sp>
                  <p:nvSpPr>
                    <p:cNvPr id="140" name="원통 139"/>
                    <p:cNvSpPr/>
                    <p:nvPr/>
                  </p:nvSpPr>
                  <p:spPr>
                    <a:xfrm>
                      <a:off x="4748878" y="4908556"/>
                      <a:ext cx="2186911" cy="184504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4000" b="1" dirty="0">
                        <a:ln w="0"/>
                        <a:solidFill>
                          <a:srgbClr val="FFCCCC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으라차차" panose="02020600000000000000" pitchFamily="18" charset="-127"/>
                        <a:ea typeface="a으라차차" panose="02020600000000000000" pitchFamily="18" charset="-127"/>
                      </a:endParaRPr>
                    </a:p>
                  </p:txBody>
                </p:sp>
                <p:grpSp>
                  <p:nvGrpSpPr>
                    <p:cNvPr id="141" name="그룹 140"/>
                    <p:cNvGrpSpPr/>
                    <p:nvPr/>
                  </p:nvGrpSpPr>
                  <p:grpSpPr>
                    <a:xfrm>
                      <a:off x="4814243" y="482405"/>
                      <a:ext cx="2028741" cy="4493309"/>
                      <a:chOff x="2997357" y="-7981950"/>
                      <a:chExt cx="6114580" cy="11018424"/>
                    </a:xfrm>
                  </p:grpSpPr>
                  <p:sp>
                    <p:nvSpPr>
                      <p:cNvPr id="145" name="원통 144"/>
                      <p:cNvSpPr/>
                      <p:nvPr/>
                    </p:nvSpPr>
                    <p:spPr>
                      <a:xfrm>
                        <a:off x="8959538" y="-7981950"/>
                        <a:ext cx="152399" cy="10996607"/>
                      </a:xfrm>
                      <a:prstGeom prst="can">
                        <a:avLst/>
                      </a:prstGeom>
                      <a:gradFill>
                        <a:gsLst>
                          <a:gs pos="20183">
                            <a:schemeClr val="bg2">
                              <a:lumMod val="25000"/>
                            </a:schemeClr>
                          </a:gs>
                          <a:gs pos="64000">
                            <a:schemeClr val="bg1"/>
                          </a:gs>
                          <a:gs pos="88000">
                            <a:schemeClr val="bg2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6" name="원통 145"/>
                      <p:cNvSpPr/>
                      <p:nvPr/>
                    </p:nvSpPr>
                    <p:spPr>
                      <a:xfrm>
                        <a:off x="2997357" y="-7960133"/>
                        <a:ext cx="152399" cy="10996607"/>
                      </a:xfrm>
                      <a:prstGeom prst="can">
                        <a:avLst/>
                      </a:prstGeom>
                      <a:gradFill>
                        <a:gsLst>
                          <a:gs pos="20183">
                            <a:schemeClr val="bg2">
                              <a:lumMod val="25000"/>
                            </a:schemeClr>
                          </a:gs>
                          <a:gs pos="64000">
                            <a:schemeClr val="bg1"/>
                          </a:gs>
                          <a:gs pos="88000">
                            <a:schemeClr val="bg2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42" name="원통 141"/>
                    <p:cNvSpPr/>
                    <p:nvPr/>
                  </p:nvSpPr>
                  <p:spPr>
                    <a:xfrm>
                      <a:off x="5245042" y="1336713"/>
                      <a:ext cx="1194584" cy="165556"/>
                    </a:xfrm>
                    <a:prstGeom prst="can">
                      <a:avLst>
                        <a:gd name="adj" fmla="val 5000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4000" b="1" dirty="0">
                        <a:ln w="0"/>
                        <a:solidFill>
                          <a:srgbClr val="FFCCCC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으라차차" panose="02020600000000000000" pitchFamily="18" charset="-127"/>
                        <a:ea typeface="a으라차차" panose="02020600000000000000" pitchFamily="18" charset="-127"/>
                      </a:endParaRPr>
                    </a:p>
                  </p:txBody>
                </p:sp>
                <p:sp>
                  <p:nvSpPr>
                    <p:cNvPr id="143" name="원통 142"/>
                    <p:cNvSpPr/>
                    <p:nvPr/>
                  </p:nvSpPr>
                  <p:spPr>
                    <a:xfrm>
                      <a:off x="5307668" y="446392"/>
                      <a:ext cx="53600" cy="934478"/>
                    </a:xfrm>
                    <a:prstGeom prst="can">
                      <a:avLst/>
                    </a:prstGeom>
                    <a:gradFill>
                      <a:gsLst>
                        <a:gs pos="20183">
                          <a:schemeClr val="bg2">
                            <a:lumMod val="25000"/>
                          </a:schemeClr>
                        </a:gs>
                        <a:gs pos="64000">
                          <a:schemeClr val="bg1"/>
                        </a:gs>
                        <a:gs pos="88000">
                          <a:schemeClr val="bg2">
                            <a:lumMod val="75000"/>
                          </a:schemeClr>
                        </a:gs>
                      </a:gsLst>
                      <a:lin ang="0" scaled="1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4" name="원통 143"/>
                    <p:cNvSpPr/>
                    <p:nvPr/>
                  </p:nvSpPr>
                  <p:spPr>
                    <a:xfrm>
                      <a:off x="6288058" y="441316"/>
                      <a:ext cx="53600" cy="934478"/>
                    </a:xfrm>
                    <a:prstGeom prst="can">
                      <a:avLst/>
                    </a:prstGeom>
                    <a:gradFill>
                      <a:gsLst>
                        <a:gs pos="20183">
                          <a:schemeClr val="bg2">
                            <a:lumMod val="25000"/>
                          </a:schemeClr>
                        </a:gs>
                        <a:gs pos="64000">
                          <a:schemeClr val="bg1"/>
                        </a:gs>
                        <a:gs pos="88000">
                          <a:schemeClr val="bg2">
                            <a:lumMod val="75000"/>
                          </a:schemeClr>
                        </a:gs>
                      </a:gsLst>
                      <a:lin ang="0" scaled="1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37" name="원통 136"/>
                  <p:cNvSpPr/>
                  <p:nvPr/>
                </p:nvSpPr>
                <p:spPr>
                  <a:xfrm>
                    <a:off x="3099977" y="368260"/>
                    <a:ext cx="2186911" cy="184504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4000" b="1" dirty="0">
                      <a:ln w="0"/>
                      <a:solidFill>
                        <a:srgbClr val="FFCCCC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으라차차" panose="02020600000000000000" pitchFamily="18" charset="-127"/>
                      <a:ea typeface="a으라차차" panose="02020600000000000000" pitchFamily="18" charset="-127"/>
                    </a:endParaRPr>
                  </a:p>
                </p:txBody>
              </p:sp>
            </p:grpSp>
            <p:sp>
              <p:nvSpPr>
                <p:cNvPr id="135" name="TextBox 134"/>
                <p:cNvSpPr txBox="1"/>
                <p:nvPr/>
              </p:nvSpPr>
              <p:spPr>
                <a:xfrm rot="16200000">
                  <a:off x="10017598" y="2946541"/>
                  <a:ext cx="9701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bg1"/>
                      </a:solidFill>
                      <a:latin typeface="a으라차차" panose="02020600000000000000" pitchFamily="18" charset="-127"/>
                      <a:ea typeface="a으라차차" panose="02020600000000000000" pitchFamily="18" charset="-127"/>
                    </a:rPr>
                    <a:t>장치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a으라차차" panose="02020600000000000000" pitchFamily="18" charset="-127"/>
                      <a:ea typeface="a으라차차" panose="02020600000000000000" pitchFamily="18" charset="-127"/>
                    </a:rPr>
                    <a:t>1</a:t>
                  </a:r>
                  <a:endParaRPr lang="ko-KR" altLang="en-US" sz="2400" dirty="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endParaRPr>
                </a:p>
              </p:txBody>
            </p:sp>
          </p:grpSp>
          <p:sp>
            <p:nvSpPr>
              <p:cNvPr id="132" name="직사각형 131"/>
              <p:cNvSpPr/>
              <p:nvPr/>
            </p:nvSpPr>
            <p:spPr>
              <a:xfrm>
                <a:off x="6025868" y="-478971"/>
                <a:ext cx="122146" cy="125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4876926" y="2033036"/>
              <a:ext cx="6328965" cy="3857427"/>
              <a:chOff x="4876926" y="1860829"/>
              <a:chExt cx="6328965" cy="3857427"/>
            </a:xfrm>
          </p:grpSpPr>
          <p:sp>
            <p:nvSpPr>
              <p:cNvPr id="121" name="직사각형 120"/>
              <p:cNvSpPr/>
              <p:nvPr/>
            </p:nvSpPr>
            <p:spPr>
              <a:xfrm>
                <a:off x="4876926" y="5071306"/>
                <a:ext cx="2361601" cy="646950"/>
              </a:xfrm>
              <a:prstGeom prst="rect">
                <a:avLst/>
              </a:prstGeom>
              <a:solidFill>
                <a:srgbClr val="FFC000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꺾인 연결선 124"/>
              <p:cNvCxnSpPr>
                <a:stCxn id="121" idx="3"/>
                <a:endCxn id="126" idx="1"/>
              </p:cNvCxnSpPr>
              <p:nvPr/>
            </p:nvCxnSpPr>
            <p:spPr>
              <a:xfrm flipV="1">
                <a:off x="7238527" y="2491771"/>
                <a:ext cx="570280" cy="2903010"/>
              </a:xfrm>
              <a:prstGeom prst="bentConnector3">
                <a:avLst>
                  <a:gd name="adj1" fmla="val 50000"/>
                </a:avLst>
              </a:prstGeom>
              <a:ln w="2222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7808807" y="1860829"/>
                <a:ext cx="3397084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rPr>
                  <a:t>코일</a:t>
                </a:r>
                <a:endParaRPr lang="en-US" altLang="ko-KR" sz="3600" dirty="0">
                  <a:solidFill>
                    <a:schemeClr val="bg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rPr>
                  <a:t>여기에 전류를 흘려 </a:t>
                </a:r>
                <a:endParaRPr lang="en-US" altLang="ko-KR" sz="2000" dirty="0">
                  <a:solidFill>
                    <a:schemeClr val="bg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rPr>
                  <a:t>도선에 힘이 작용하도록 한다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rPr>
                  <a:t>.</a:t>
                </a:r>
                <a:endParaRPr lang="ko-KR" altLang="en-US" sz="2000" dirty="0">
                  <a:solidFill>
                    <a:schemeClr val="bg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p:grpSp>
      </p:grpSp>
      <p:sp>
        <p:nvSpPr>
          <p:cNvPr id="151" name="직사각형 150"/>
          <p:cNvSpPr/>
          <p:nvPr/>
        </p:nvSpPr>
        <p:spPr>
          <a:xfrm>
            <a:off x="5207237" y="4168179"/>
            <a:ext cx="1835059" cy="419861"/>
          </a:xfrm>
          <a:prstGeom prst="rect">
            <a:avLst/>
          </a:prstGeom>
          <a:solidFill>
            <a:srgbClr val="92D05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5187456" y="5827199"/>
            <a:ext cx="1835059" cy="518831"/>
          </a:xfrm>
          <a:prstGeom prst="rect">
            <a:avLst/>
          </a:prstGeom>
          <a:solidFill>
            <a:srgbClr val="92D05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왼쪽 대괄호 152"/>
          <p:cNvSpPr/>
          <p:nvPr/>
        </p:nvSpPr>
        <p:spPr>
          <a:xfrm>
            <a:off x="3785963" y="4378109"/>
            <a:ext cx="1421274" cy="1708505"/>
          </a:xfrm>
          <a:prstGeom prst="leftBracket">
            <a:avLst>
              <a:gd name="adj" fmla="val 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/>
          <p:cNvSpPr txBox="1"/>
          <p:nvPr/>
        </p:nvSpPr>
        <p:spPr>
          <a:xfrm>
            <a:off x="1974403" y="5057781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영구자석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252216" y="4859102"/>
            <a:ext cx="3070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장치</a:t>
            </a:r>
            <a:r>
              <a:rPr lang="en-US" altLang="ko-KR" sz="2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2</a:t>
            </a:r>
            <a:r>
              <a:rPr lang="ko-KR" altLang="en-US" sz="2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는 본체에 고정되어</a:t>
            </a:r>
            <a:endParaRPr lang="en-US" altLang="ko-KR" sz="20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움직이지 않는다</a:t>
            </a:r>
            <a:r>
              <a:rPr lang="en-US" altLang="ko-KR" sz="2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0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4.16667E-7 -0.08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6312" y="768693"/>
            <a:ext cx="10599376" cy="463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9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작동 방식</a:t>
            </a:r>
            <a:endParaRPr lang="en-US" altLang="ko-KR" sz="199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en-US" altLang="ko-KR" sz="96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Mechanism</a:t>
            </a:r>
            <a:endParaRPr lang="ko-KR" altLang="en-US" sz="96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3571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8954" y="2965748"/>
            <a:ext cx="439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Weighing mode</a:t>
            </a:r>
            <a:endParaRPr lang="ko-KR" altLang="en-US" sz="4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5701" y="2996528"/>
            <a:ext cx="4345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Velocity mode</a:t>
            </a:r>
            <a:endParaRPr lang="ko-KR" altLang="en-US" sz="4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384" y="2688750"/>
            <a:ext cx="30011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FFC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MODE</a:t>
            </a:r>
            <a:endParaRPr lang="ko-KR" altLang="en-US" sz="8000" b="1" dirty="0">
              <a:solidFill>
                <a:srgbClr val="FFC000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92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7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accel="50000" fill="hold" grpId="0" nodeType="withEffect" p14:presetBounceEnd="82667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 4.07407E-6 L 0 -0.19769 " pathEditMode="relative" rAng="0" ptsTypes="AA" p14:bounceEnd="82667">
                                          <p:cBhvr>
                                            <p:cTn id="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575"/>
                                </p:stCondLst>
                                <p:childTnLst>
                                  <p:par>
                                    <p:cTn id="1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50000" fill="hold" grpId="0" nodeType="withEffect" p14:presetBounceEnd="62667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4.44444E-6 L -1.66667E-6 0.20694 " pathEditMode="relative" rAng="0" ptsTypes="AA" p14:bounceEnd="62667">
                                          <p:cBhvr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5" grpId="0"/>
          <p:bldP spid="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7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 4.07407E-6 L 0 -0.19769 " pathEditMode="relative" rAng="0" ptsTypes="AA">
                                          <p:cBhvr>
                                            <p:cTn id="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575"/>
                                </p:stCondLst>
                                <p:childTnLst>
                                  <p:par>
                                    <p:cTn id="1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4.44444E-6 L -1.66667E-6 0.20694 " pathEditMode="relative" rAng="0" ptsTypes="AA">
                                          <p:cBhvr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5" grpId="0"/>
          <p:bldP spid="5" grpId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 5"/>
          <p:cNvSpPr/>
          <p:nvPr/>
        </p:nvSpPr>
        <p:spPr>
          <a:xfrm>
            <a:off x="5438668" y="3596454"/>
            <a:ext cx="1314664" cy="3774977"/>
          </a:xfrm>
          <a:prstGeom prst="can">
            <a:avLst>
              <a:gd name="adj" fmla="val 11047"/>
            </a:avLst>
          </a:prstGeom>
          <a:solidFill>
            <a:srgbClr val="C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439465" y="534678"/>
            <a:ext cx="1286984" cy="3231242"/>
            <a:chOff x="1934985" y="2374901"/>
            <a:chExt cx="2014715" cy="3231242"/>
          </a:xfrm>
        </p:grpSpPr>
        <p:sp>
          <p:nvSpPr>
            <p:cNvPr id="8" name="원통 7"/>
            <p:cNvSpPr/>
            <p:nvPr/>
          </p:nvSpPr>
          <p:spPr>
            <a:xfrm flipV="1">
              <a:off x="1934985" y="4076072"/>
              <a:ext cx="2014715" cy="1530071"/>
            </a:xfrm>
            <a:prstGeom prst="can">
              <a:avLst>
                <a:gd name="adj" fmla="val 85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원통 8"/>
            <p:cNvSpPr/>
            <p:nvPr/>
          </p:nvSpPr>
          <p:spPr>
            <a:xfrm flipV="1">
              <a:off x="1983736" y="4092383"/>
              <a:ext cx="1902711" cy="1477803"/>
            </a:xfrm>
            <a:prstGeom prst="can">
              <a:avLst>
                <a:gd name="adj" fmla="val 851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253536" y="4296858"/>
              <a:ext cx="1365964" cy="299349"/>
              <a:chOff x="2133600" y="1285875"/>
              <a:chExt cx="4057650" cy="1390650"/>
            </a:xfrm>
          </p:grpSpPr>
          <p:sp>
            <p:nvSpPr>
              <p:cNvPr id="24" name="원통 23"/>
              <p:cNvSpPr/>
              <p:nvPr/>
            </p:nvSpPr>
            <p:spPr>
              <a:xfrm>
                <a:off x="2133600" y="1943100"/>
                <a:ext cx="4057650" cy="733425"/>
              </a:xfrm>
              <a:prstGeom prst="can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  <p:sp>
            <p:nvSpPr>
              <p:cNvPr id="25" name="원통 24"/>
              <p:cNvSpPr/>
              <p:nvPr/>
            </p:nvSpPr>
            <p:spPr>
              <a:xfrm>
                <a:off x="2133600" y="1285875"/>
                <a:ext cx="4057650" cy="838200"/>
              </a:xfrm>
              <a:prstGeom prst="can">
                <a:avLst/>
              </a:prstGeom>
              <a:gradFill flip="none" rotWithShape="1">
                <a:gsLst>
                  <a:gs pos="100000">
                    <a:srgbClr val="0070C0"/>
                  </a:gs>
                  <a:gs pos="86000">
                    <a:schemeClr val="accent1">
                      <a:lumMod val="50000"/>
                    </a:schemeClr>
                  </a:gs>
                  <a:gs pos="31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253536" y="5182602"/>
              <a:ext cx="1365964" cy="311651"/>
              <a:chOff x="4067175" y="4781550"/>
              <a:chExt cx="4057650" cy="1447800"/>
            </a:xfrm>
          </p:grpSpPr>
          <p:sp>
            <p:nvSpPr>
              <p:cNvPr id="22" name="원통 21"/>
              <p:cNvSpPr/>
              <p:nvPr/>
            </p:nvSpPr>
            <p:spPr>
              <a:xfrm>
                <a:off x="4067175" y="5391150"/>
                <a:ext cx="4057650" cy="838200"/>
              </a:xfrm>
              <a:prstGeom prst="can">
                <a:avLst/>
              </a:prstGeom>
              <a:gradFill flip="none" rotWithShape="1">
                <a:gsLst>
                  <a:gs pos="100000">
                    <a:srgbClr val="0070C0"/>
                  </a:gs>
                  <a:gs pos="86000">
                    <a:schemeClr val="accent1">
                      <a:lumMod val="50000"/>
                    </a:schemeClr>
                  </a:gs>
                  <a:gs pos="31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4067175" y="4781550"/>
                <a:ext cx="4057650" cy="838200"/>
              </a:xfrm>
              <a:prstGeom prst="can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p:grpSp>
        <p:sp>
          <p:nvSpPr>
            <p:cNvPr id="12" name="원통 11"/>
            <p:cNvSpPr/>
            <p:nvPr/>
          </p:nvSpPr>
          <p:spPr>
            <a:xfrm>
              <a:off x="2032962" y="4885816"/>
              <a:ext cx="1807110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3" name="원통 12"/>
            <p:cNvSpPr/>
            <p:nvPr/>
          </p:nvSpPr>
          <p:spPr>
            <a:xfrm>
              <a:off x="2380283" y="4802264"/>
              <a:ext cx="1112470" cy="133272"/>
            </a:xfrm>
            <a:prstGeom prst="ca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4" name="원통 13"/>
            <p:cNvSpPr/>
            <p:nvPr/>
          </p:nvSpPr>
          <p:spPr>
            <a:xfrm>
              <a:off x="2032962" y="4771510"/>
              <a:ext cx="1807110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086975" y="2435153"/>
              <a:ext cx="1676410" cy="2371807"/>
              <a:chOff x="2997357" y="-7981950"/>
              <a:chExt cx="6114580" cy="11018424"/>
            </a:xfrm>
          </p:grpSpPr>
          <p:sp>
            <p:nvSpPr>
              <p:cNvPr id="20" name="원통 19"/>
              <p:cNvSpPr/>
              <p:nvPr/>
            </p:nvSpPr>
            <p:spPr>
              <a:xfrm>
                <a:off x="8959538" y="-7981950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통 20"/>
              <p:cNvSpPr/>
              <p:nvPr/>
            </p:nvSpPr>
            <p:spPr>
              <a:xfrm>
                <a:off x="2997357" y="-7960133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원통 15"/>
            <p:cNvSpPr/>
            <p:nvPr/>
          </p:nvSpPr>
          <p:spPr>
            <a:xfrm>
              <a:off x="2442957" y="2886102"/>
              <a:ext cx="987121" cy="87389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7" name="원통 16"/>
            <p:cNvSpPr/>
            <p:nvPr/>
          </p:nvSpPr>
          <p:spPr>
            <a:xfrm>
              <a:off x="2494707" y="2416143"/>
              <a:ext cx="44291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통 17"/>
            <p:cNvSpPr/>
            <p:nvPr/>
          </p:nvSpPr>
          <p:spPr>
            <a:xfrm>
              <a:off x="3304833" y="2413464"/>
              <a:ext cx="44291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통 18"/>
            <p:cNvSpPr/>
            <p:nvPr/>
          </p:nvSpPr>
          <p:spPr>
            <a:xfrm>
              <a:off x="2012720" y="2374901"/>
              <a:ext cx="1807110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00657" y="3700512"/>
            <a:ext cx="85906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Weighing mode</a:t>
            </a:r>
            <a:endParaRPr lang="ko-KR" altLang="en-US" sz="8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2637" y="5365820"/>
            <a:ext cx="25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*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모터는 이때 필요 없다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65856" y="-281354"/>
            <a:ext cx="45719" cy="81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264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0" accel="52000" decel="4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원통 71"/>
          <p:cNvSpPr/>
          <p:nvPr/>
        </p:nvSpPr>
        <p:spPr>
          <a:xfrm>
            <a:off x="8959538" y="1751986"/>
            <a:ext cx="152399" cy="10996607"/>
          </a:xfrm>
          <a:prstGeom prst="can">
            <a:avLst/>
          </a:prstGeom>
          <a:gradFill>
            <a:gsLst>
              <a:gs pos="20183">
                <a:schemeClr val="bg2">
                  <a:lumMod val="25000"/>
                </a:schemeClr>
              </a:gs>
              <a:gs pos="64000">
                <a:schemeClr val="bg1"/>
              </a:gs>
              <a:gs pos="88000">
                <a:schemeClr val="bg2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원통 74"/>
          <p:cNvSpPr/>
          <p:nvPr/>
        </p:nvSpPr>
        <p:spPr>
          <a:xfrm>
            <a:off x="2997357" y="1773803"/>
            <a:ext cx="152399" cy="10996607"/>
          </a:xfrm>
          <a:prstGeom prst="can">
            <a:avLst/>
          </a:prstGeom>
          <a:gradFill>
            <a:gsLst>
              <a:gs pos="20183">
                <a:schemeClr val="bg2">
                  <a:lumMod val="25000"/>
                </a:schemeClr>
              </a:gs>
              <a:gs pos="64000">
                <a:schemeClr val="bg1"/>
              </a:gs>
              <a:gs pos="88000">
                <a:schemeClr val="bg2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원통 75"/>
          <p:cNvSpPr/>
          <p:nvPr/>
        </p:nvSpPr>
        <p:spPr>
          <a:xfrm>
            <a:off x="4295775" y="3846906"/>
            <a:ext cx="3600450" cy="405971"/>
          </a:xfrm>
          <a:prstGeom prst="can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ln w="0"/>
              <a:solidFill>
                <a:srgbClr val="FFCC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78" name="원통 77"/>
          <p:cNvSpPr/>
          <p:nvPr/>
        </p:nvSpPr>
        <p:spPr>
          <a:xfrm>
            <a:off x="4484531" y="1663673"/>
            <a:ext cx="161548" cy="2291511"/>
          </a:xfrm>
          <a:prstGeom prst="can">
            <a:avLst/>
          </a:prstGeom>
          <a:gradFill>
            <a:gsLst>
              <a:gs pos="20183">
                <a:schemeClr val="bg2">
                  <a:lumMod val="25000"/>
                </a:schemeClr>
              </a:gs>
              <a:gs pos="64000">
                <a:schemeClr val="bg1"/>
              </a:gs>
              <a:gs pos="88000">
                <a:schemeClr val="bg2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통 76"/>
          <p:cNvSpPr/>
          <p:nvPr/>
        </p:nvSpPr>
        <p:spPr>
          <a:xfrm>
            <a:off x="7439402" y="1651225"/>
            <a:ext cx="161548" cy="2291511"/>
          </a:xfrm>
          <a:prstGeom prst="can">
            <a:avLst/>
          </a:prstGeom>
          <a:gradFill>
            <a:gsLst>
              <a:gs pos="20183">
                <a:schemeClr val="bg2">
                  <a:lumMod val="25000"/>
                </a:schemeClr>
              </a:gs>
              <a:gs pos="64000">
                <a:schemeClr val="bg1"/>
              </a:gs>
              <a:gs pos="88000">
                <a:schemeClr val="bg2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통 73"/>
          <p:cNvSpPr/>
          <p:nvPr/>
        </p:nvSpPr>
        <p:spPr>
          <a:xfrm>
            <a:off x="2726518" y="1472079"/>
            <a:ext cx="6591300" cy="452440"/>
          </a:xfrm>
          <a:prstGeom prst="can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ln w="0"/>
              <a:solidFill>
                <a:srgbClr val="FFCC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80" name="줄무늬가 있는 오른쪽 화살표 79"/>
          <p:cNvSpPr/>
          <p:nvPr/>
        </p:nvSpPr>
        <p:spPr>
          <a:xfrm rot="5400000">
            <a:off x="5577469" y="4233830"/>
            <a:ext cx="1079556" cy="929056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181968" y="4387696"/>
                <a:ext cx="2638182" cy="621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acc>
                        <m:accPr>
                          <m:chr m:val="⃗"/>
                          <m:ctrlP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ko-KR" altLang="en-US" sz="3600" b="1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68" y="4387696"/>
                <a:ext cx="2638182" cy="621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5480761" y="-1689988"/>
            <a:ext cx="1220077" cy="1441849"/>
            <a:chOff x="5480761" y="2626756"/>
            <a:chExt cx="1220077" cy="1441849"/>
          </a:xfrm>
        </p:grpSpPr>
        <p:pic>
          <p:nvPicPr>
            <p:cNvPr id="8194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76485" l="66364" r="99455">
                          <a14:foregroundMark x1="92727" y1="6683" x2="72909" y2="7673"/>
                          <a14:foregroundMark x1="91455" y1="10644" x2="89636" y2="5446"/>
                          <a14:foregroundMark x1="88909" y1="16089" x2="91091" y2="28713"/>
                          <a14:foregroundMark x1="78182" y1="16337" x2="76182" y2="2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51" t="1345" r="248" b="23407"/>
            <a:stretch/>
          </p:blipFill>
          <p:spPr bwMode="auto">
            <a:xfrm>
              <a:off x="5480761" y="2626756"/>
              <a:ext cx="1220077" cy="1441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5741482" y="313969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i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Cambria Math" panose="02040503050406030204" pitchFamily="18" charset="0"/>
                </a:rPr>
                <a:t>m</a:t>
              </a:r>
              <a:endParaRPr lang="ko-KR" altLang="en-US" sz="3600" b="1" i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249228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100000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8.33333E-7 0.61967 " pathEditMode="relative" rAng="0" ptsTypes="AA" p14:bounceEnd="53000">
                                          <p:cBhvr>
                                            <p:cTn id="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97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0" grpId="0" animBg="1"/>
          <p:bldP spid="8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6 L 8.33333E-7 0.61967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97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0" grpId="0" animBg="1"/>
          <p:bldP spid="81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67175" y="666750"/>
            <a:ext cx="4057650" cy="1495425"/>
            <a:chOff x="2133600" y="1285875"/>
            <a:chExt cx="4057650" cy="1495425"/>
          </a:xfrm>
        </p:grpSpPr>
        <p:sp>
          <p:nvSpPr>
            <p:cNvPr id="4" name="원통 3"/>
            <p:cNvSpPr/>
            <p:nvPr/>
          </p:nvSpPr>
          <p:spPr>
            <a:xfrm>
              <a:off x="2133600" y="1943100"/>
              <a:ext cx="4057650" cy="838200"/>
            </a:xfrm>
            <a:prstGeom prst="can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rPr>
                <a:t>N</a:t>
              </a:r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5" name="원통 4"/>
            <p:cNvSpPr/>
            <p:nvPr/>
          </p:nvSpPr>
          <p:spPr>
            <a:xfrm>
              <a:off x="2133600" y="1285875"/>
              <a:ext cx="4057650" cy="838200"/>
            </a:xfrm>
            <a:prstGeom prst="can">
              <a:avLst/>
            </a:prstGeom>
            <a:gradFill flip="none" rotWithShape="1">
              <a:gsLst>
                <a:gs pos="100000">
                  <a:srgbClr val="0070C0"/>
                </a:gs>
                <a:gs pos="86000">
                  <a:schemeClr val="accent1">
                    <a:lumMod val="50000"/>
                  </a:schemeClr>
                </a:gs>
                <a:gs pos="31000">
                  <a:srgbClr val="0070C0"/>
                </a:gs>
              </a:gsLst>
              <a:lin ang="0" scaled="1"/>
              <a:tileRect/>
            </a:gra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rPr>
                <a:t>S</a:t>
              </a:r>
              <a:endParaRPr lang="ko-KR" altLang="en-US" sz="40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067175" y="4781550"/>
            <a:ext cx="4057650" cy="1447800"/>
            <a:chOff x="4067175" y="4781550"/>
            <a:chExt cx="4057650" cy="1447800"/>
          </a:xfrm>
        </p:grpSpPr>
        <p:sp>
          <p:nvSpPr>
            <p:cNvPr id="9" name="원통 8"/>
            <p:cNvSpPr/>
            <p:nvPr/>
          </p:nvSpPr>
          <p:spPr>
            <a:xfrm>
              <a:off x="4067175" y="5391150"/>
              <a:ext cx="4057650" cy="838200"/>
            </a:xfrm>
            <a:prstGeom prst="can">
              <a:avLst/>
            </a:prstGeom>
            <a:gradFill flip="none" rotWithShape="1">
              <a:gsLst>
                <a:gs pos="100000">
                  <a:srgbClr val="0070C0"/>
                </a:gs>
                <a:gs pos="86000">
                  <a:schemeClr val="accent1">
                    <a:lumMod val="50000"/>
                  </a:schemeClr>
                </a:gs>
                <a:gs pos="31000">
                  <a:srgbClr val="0070C0"/>
                </a:gs>
              </a:gsLst>
              <a:lin ang="0" scaled="1"/>
              <a:tileRect/>
            </a:gra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rPr>
                <a:t>S</a:t>
              </a:r>
              <a:endParaRPr lang="ko-KR" altLang="en-US" sz="40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8" name="원통 7"/>
            <p:cNvSpPr/>
            <p:nvPr/>
          </p:nvSpPr>
          <p:spPr>
            <a:xfrm>
              <a:off x="4067175" y="4781550"/>
              <a:ext cx="4057650" cy="838200"/>
            </a:xfrm>
            <a:prstGeom prst="can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rPr>
                <a:t>N</a:t>
              </a:r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sp>
        <p:nvSpPr>
          <p:cNvPr id="37" name="원통 36"/>
          <p:cNvSpPr/>
          <p:nvPr/>
        </p:nvSpPr>
        <p:spPr>
          <a:xfrm>
            <a:off x="2800350" y="3402807"/>
            <a:ext cx="6591300" cy="452440"/>
          </a:xfrm>
          <a:prstGeom prst="can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ln w="0"/>
              <a:solidFill>
                <a:srgbClr val="FFCC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38" name="원통 37"/>
          <p:cNvSpPr/>
          <p:nvPr/>
        </p:nvSpPr>
        <p:spPr>
          <a:xfrm>
            <a:off x="4067175" y="3014657"/>
            <a:ext cx="4057650" cy="619128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ln w="0"/>
              <a:solidFill>
                <a:srgbClr val="FFCC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49" name="왼쪽 화살표 48"/>
          <p:cNvSpPr/>
          <p:nvPr/>
        </p:nvSpPr>
        <p:spPr>
          <a:xfrm flipH="1">
            <a:off x="6610350" y="3293269"/>
            <a:ext cx="4019550" cy="242887"/>
          </a:xfrm>
          <a:prstGeom prst="leftArrow">
            <a:avLst/>
          </a:prstGeom>
          <a:gradFill>
            <a:gsLst>
              <a:gs pos="20183">
                <a:schemeClr val="accent6">
                  <a:lumMod val="60000"/>
                  <a:lumOff val="40000"/>
                </a:schemeClr>
              </a:gs>
              <a:gs pos="64000">
                <a:schemeClr val="accent6">
                  <a:lumMod val="20000"/>
                  <a:lumOff val="80000"/>
                </a:schemeClr>
              </a:gs>
              <a:gs pos="88000">
                <a:schemeClr val="accent6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431229" y="3686355"/>
                <a:ext cx="495328" cy="621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3600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3600" b="1" dirty="0">
                  <a:ln>
                    <a:solidFill>
                      <a:schemeClr val="bg1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229" y="3686355"/>
                <a:ext cx="495328" cy="621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왼쪽 화살표 38"/>
          <p:cNvSpPr/>
          <p:nvPr/>
        </p:nvSpPr>
        <p:spPr>
          <a:xfrm>
            <a:off x="1524000" y="3293270"/>
            <a:ext cx="4019550" cy="242887"/>
          </a:xfrm>
          <a:prstGeom prst="leftArrow">
            <a:avLst/>
          </a:prstGeom>
          <a:gradFill>
            <a:gsLst>
              <a:gs pos="20183">
                <a:schemeClr val="accent6">
                  <a:lumMod val="60000"/>
                  <a:lumOff val="40000"/>
                </a:schemeClr>
              </a:gs>
              <a:gs pos="64000">
                <a:schemeClr val="accent6">
                  <a:lumMod val="20000"/>
                  <a:lumOff val="80000"/>
                </a:schemeClr>
              </a:gs>
              <a:gs pos="88000">
                <a:schemeClr val="accent6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왼쪽으로 구부러진 화살표 63"/>
          <p:cNvSpPr/>
          <p:nvPr/>
        </p:nvSpPr>
        <p:spPr>
          <a:xfrm flipH="1" flipV="1">
            <a:off x="3524250" y="2995364"/>
            <a:ext cx="1670684" cy="535882"/>
          </a:xfrm>
          <a:prstGeom prst="curved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오른쪽으로 구부러진 화살표 58"/>
          <p:cNvSpPr/>
          <p:nvPr/>
        </p:nvSpPr>
        <p:spPr>
          <a:xfrm flipH="1">
            <a:off x="7130416" y="3095078"/>
            <a:ext cx="1506071" cy="494656"/>
          </a:xfrm>
          <a:prstGeom prst="curvedRightArrow">
            <a:avLst>
              <a:gd name="adj1" fmla="val 25000"/>
              <a:gd name="adj2" fmla="val 50000"/>
              <a:gd name="adj3" fmla="val 7719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원통 35"/>
          <p:cNvSpPr/>
          <p:nvPr/>
        </p:nvSpPr>
        <p:spPr>
          <a:xfrm>
            <a:off x="2800350" y="2871787"/>
            <a:ext cx="6591300" cy="452440"/>
          </a:xfrm>
          <a:prstGeom prst="can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ln w="0"/>
              <a:solidFill>
                <a:srgbClr val="FFCC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292527" y="3550538"/>
                <a:ext cx="484107" cy="828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4800" b="1" i="1" smtClean="0">
                              <a:ln w="12700">
                                <a:solidFill>
                                  <a:srgbClr val="00B0F0"/>
                                </a:solidFill>
                                <a:prstDash val="solid"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4800" b="1" i="1" smtClean="0">
                              <a:ln w="12700">
                                <a:solidFill>
                                  <a:srgbClr val="00B0F0"/>
                                </a:solidFill>
                                <a:prstDash val="solid"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acc>
                    </m:oMath>
                  </m:oMathPara>
                </a14:m>
                <a:endParaRPr lang="ko-KR" altLang="en-US" sz="4800" b="1" dirty="0">
                  <a:ln w="12700">
                    <a:solidFill>
                      <a:srgbClr val="00B0F0"/>
                    </a:solidFill>
                    <a:prstDash val="solid"/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527" y="3550538"/>
                <a:ext cx="484107" cy="8283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줄무늬가 있는 오른쪽 화살표 67"/>
          <p:cNvSpPr/>
          <p:nvPr/>
        </p:nvSpPr>
        <p:spPr>
          <a:xfrm rot="16200000">
            <a:off x="5788979" y="2171518"/>
            <a:ext cx="555700" cy="929056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270938" y="2295601"/>
                <a:ext cx="2638182" cy="621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acc>
                        <m:accPr>
                          <m:chr m:val="⃗"/>
                          <m:ctrlP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acc>
                    </m:oMath>
                  </m:oMathPara>
                </a14:m>
                <a:endParaRPr lang="ko-KR" altLang="en-US" sz="3600" b="1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938" y="2295601"/>
                <a:ext cx="2638182" cy="621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604030" y="3523146"/>
                <a:ext cx="495328" cy="621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3600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ko-KR" altLang="en-US" sz="3600" b="1" dirty="0">
                  <a:ln>
                    <a:solidFill>
                      <a:schemeClr val="bg1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030" y="3523146"/>
                <a:ext cx="495328" cy="621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원통 71"/>
          <p:cNvSpPr/>
          <p:nvPr/>
        </p:nvSpPr>
        <p:spPr>
          <a:xfrm>
            <a:off x="8959538" y="-7981950"/>
            <a:ext cx="152399" cy="10996607"/>
          </a:xfrm>
          <a:prstGeom prst="can">
            <a:avLst/>
          </a:prstGeom>
          <a:gradFill>
            <a:gsLst>
              <a:gs pos="20183">
                <a:schemeClr val="bg2">
                  <a:lumMod val="25000"/>
                </a:schemeClr>
              </a:gs>
              <a:gs pos="64000">
                <a:schemeClr val="bg1"/>
              </a:gs>
              <a:gs pos="88000">
                <a:schemeClr val="bg2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원통 74"/>
          <p:cNvSpPr/>
          <p:nvPr/>
        </p:nvSpPr>
        <p:spPr>
          <a:xfrm>
            <a:off x="2997357" y="-7960133"/>
            <a:ext cx="152399" cy="10996607"/>
          </a:xfrm>
          <a:prstGeom prst="can">
            <a:avLst/>
          </a:prstGeom>
          <a:gradFill>
            <a:gsLst>
              <a:gs pos="20183">
                <a:schemeClr val="bg2">
                  <a:lumMod val="25000"/>
                </a:schemeClr>
              </a:gs>
              <a:gs pos="64000">
                <a:schemeClr val="bg1"/>
              </a:gs>
              <a:gs pos="88000">
                <a:schemeClr val="bg2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원통 75"/>
          <p:cNvSpPr/>
          <p:nvPr/>
        </p:nvSpPr>
        <p:spPr>
          <a:xfrm>
            <a:off x="4295775" y="-5887030"/>
            <a:ext cx="3600450" cy="405971"/>
          </a:xfrm>
          <a:prstGeom prst="can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ln w="0"/>
              <a:solidFill>
                <a:srgbClr val="FFCC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78" name="원통 77"/>
          <p:cNvSpPr/>
          <p:nvPr/>
        </p:nvSpPr>
        <p:spPr>
          <a:xfrm>
            <a:off x="4484531" y="-8070263"/>
            <a:ext cx="161548" cy="2291511"/>
          </a:xfrm>
          <a:prstGeom prst="can">
            <a:avLst/>
          </a:prstGeom>
          <a:gradFill>
            <a:gsLst>
              <a:gs pos="20183">
                <a:schemeClr val="bg2">
                  <a:lumMod val="25000"/>
                </a:schemeClr>
              </a:gs>
              <a:gs pos="64000">
                <a:schemeClr val="bg1"/>
              </a:gs>
              <a:gs pos="88000">
                <a:schemeClr val="bg2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통 76"/>
          <p:cNvSpPr/>
          <p:nvPr/>
        </p:nvSpPr>
        <p:spPr>
          <a:xfrm>
            <a:off x="7439402" y="-8082711"/>
            <a:ext cx="161548" cy="2291511"/>
          </a:xfrm>
          <a:prstGeom prst="can">
            <a:avLst/>
          </a:prstGeom>
          <a:gradFill>
            <a:gsLst>
              <a:gs pos="20183">
                <a:schemeClr val="bg2">
                  <a:lumMod val="25000"/>
                </a:schemeClr>
              </a:gs>
              <a:gs pos="64000">
                <a:schemeClr val="bg1"/>
              </a:gs>
              <a:gs pos="88000">
                <a:schemeClr val="bg2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통 73"/>
          <p:cNvSpPr/>
          <p:nvPr/>
        </p:nvSpPr>
        <p:spPr>
          <a:xfrm>
            <a:off x="2726518" y="-8261857"/>
            <a:ext cx="6591300" cy="452440"/>
          </a:xfrm>
          <a:prstGeom prst="can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ln w="0"/>
              <a:solidFill>
                <a:srgbClr val="FFCC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80" name="줄무늬가 있는 오른쪽 화살표 79"/>
          <p:cNvSpPr/>
          <p:nvPr/>
        </p:nvSpPr>
        <p:spPr>
          <a:xfrm rot="5400000">
            <a:off x="5577469" y="-5500106"/>
            <a:ext cx="1079556" cy="929056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181968" y="-5346240"/>
                <a:ext cx="2638182" cy="621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1" i="1" smtClean="0">
                          <a:ln w="12700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acc>
                        <m:accPr>
                          <m:chr m:val="⃗"/>
                          <m:ctrlP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smtClean="0">
                              <a:ln w="12700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ko-KR" altLang="en-US" sz="3600" b="1" dirty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68" y="-5346240"/>
                <a:ext cx="2638182" cy="621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자유형 30"/>
          <p:cNvSpPr/>
          <p:nvPr/>
        </p:nvSpPr>
        <p:spPr>
          <a:xfrm>
            <a:off x="3305175" y="-438150"/>
            <a:ext cx="2219325" cy="3667125"/>
          </a:xfrm>
          <a:custGeom>
            <a:avLst/>
            <a:gdLst>
              <a:gd name="connsiteX0" fmla="*/ 2219325 w 2219325"/>
              <a:gd name="connsiteY0" fmla="*/ 2686050 h 3667125"/>
              <a:gd name="connsiteX1" fmla="*/ 2219325 w 2219325"/>
              <a:gd name="connsiteY1" fmla="*/ 3667125 h 3667125"/>
              <a:gd name="connsiteX2" fmla="*/ 0 w 2219325"/>
              <a:gd name="connsiteY2" fmla="*/ 3667125 h 3667125"/>
              <a:gd name="connsiteX3" fmla="*/ 0 w 2219325"/>
              <a:gd name="connsiteY3" fmla="*/ 0 h 3667125"/>
              <a:gd name="connsiteX4" fmla="*/ 2219325 w 2219325"/>
              <a:gd name="connsiteY4" fmla="*/ 0 h 3667125"/>
              <a:gd name="connsiteX5" fmla="*/ 2219325 w 2219325"/>
              <a:gd name="connsiteY5" fmla="*/ 857250 h 366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9325" h="3667125">
                <a:moveTo>
                  <a:pt x="2219325" y="2686050"/>
                </a:moveTo>
                <a:lnTo>
                  <a:pt x="2219325" y="3667125"/>
                </a:lnTo>
                <a:lnTo>
                  <a:pt x="0" y="3667125"/>
                </a:lnTo>
                <a:lnTo>
                  <a:pt x="0" y="0"/>
                </a:lnTo>
                <a:lnTo>
                  <a:pt x="2219325" y="0"/>
                </a:lnTo>
                <a:lnTo>
                  <a:pt x="2219325" y="857250"/>
                </a:lnTo>
              </a:path>
            </a:pathLst>
          </a:custGeom>
          <a:ln w="53975">
            <a:headEnd type="none" w="lg" len="lg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 flipH="1">
            <a:off x="6581775" y="-414337"/>
            <a:ext cx="2219325" cy="3667125"/>
          </a:xfrm>
          <a:custGeom>
            <a:avLst/>
            <a:gdLst>
              <a:gd name="connsiteX0" fmla="*/ 2219325 w 2219325"/>
              <a:gd name="connsiteY0" fmla="*/ 2686050 h 3667125"/>
              <a:gd name="connsiteX1" fmla="*/ 2219325 w 2219325"/>
              <a:gd name="connsiteY1" fmla="*/ 3667125 h 3667125"/>
              <a:gd name="connsiteX2" fmla="*/ 0 w 2219325"/>
              <a:gd name="connsiteY2" fmla="*/ 3667125 h 3667125"/>
              <a:gd name="connsiteX3" fmla="*/ 0 w 2219325"/>
              <a:gd name="connsiteY3" fmla="*/ 0 h 3667125"/>
              <a:gd name="connsiteX4" fmla="*/ 2219325 w 2219325"/>
              <a:gd name="connsiteY4" fmla="*/ 0 h 3667125"/>
              <a:gd name="connsiteX5" fmla="*/ 2219325 w 2219325"/>
              <a:gd name="connsiteY5" fmla="*/ 857250 h 366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9325" h="3667125">
                <a:moveTo>
                  <a:pt x="2219325" y="2686050"/>
                </a:moveTo>
                <a:lnTo>
                  <a:pt x="2219325" y="3667125"/>
                </a:lnTo>
                <a:lnTo>
                  <a:pt x="0" y="3667125"/>
                </a:lnTo>
                <a:lnTo>
                  <a:pt x="0" y="0"/>
                </a:lnTo>
                <a:lnTo>
                  <a:pt x="2219325" y="0"/>
                </a:lnTo>
                <a:lnTo>
                  <a:pt x="2219325" y="857250"/>
                </a:lnTo>
              </a:path>
            </a:pathLst>
          </a:custGeom>
          <a:ln w="53975">
            <a:headEnd type="none" w="lg" len="lg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V="1">
            <a:off x="3324225" y="3619499"/>
            <a:ext cx="2219325" cy="3667125"/>
          </a:xfrm>
          <a:custGeom>
            <a:avLst/>
            <a:gdLst>
              <a:gd name="connsiteX0" fmla="*/ 2219325 w 2219325"/>
              <a:gd name="connsiteY0" fmla="*/ 2686050 h 3667125"/>
              <a:gd name="connsiteX1" fmla="*/ 2219325 w 2219325"/>
              <a:gd name="connsiteY1" fmla="*/ 3667125 h 3667125"/>
              <a:gd name="connsiteX2" fmla="*/ 0 w 2219325"/>
              <a:gd name="connsiteY2" fmla="*/ 3667125 h 3667125"/>
              <a:gd name="connsiteX3" fmla="*/ 0 w 2219325"/>
              <a:gd name="connsiteY3" fmla="*/ 0 h 3667125"/>
              <a:gd name="connsiteX4" fmla="*/ 2219325 w 2219325"/>
              <a:gd name="connsiteY4" fmla="*/ 0 h 3667125"/>
              <a:gd name="connsiteX5" fmla="*/ 2219325 w 2219325"/>
              <a:gd name="connsiteY5" fmla="*/ 857250 h 366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9325" h="3667125">
                <a:moveTo>
                  <a:pt x="2219325" y="2686050"/>
                </a:moveTo>
                <a:lnTo>
                  <a:pt x="2219325" y="3667125"/>
                </a:lnTo>
                <a:lnTo>
                  <a:pt x="0" y="3667125"/>
                </a:lnTo>
                <a:lnTo>
                  <a:pt x="0" y="0"/>
                </a:lnTo>
                <a:lnTo>
                  <a:pt x="2219325" y="0"/>
                </a:lnTo>
                <a:lnTo>
                  <a:pt x="2219325" y="857250"/>
                </a:lnTo>
              </a:path>
            </a:pathLst>
          </a:custGeom>
          <a:ln w="53975">
            <a:headEnd type="none" w="lg" len="lg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 flipH="1" flipV="1">
            <a:off x="6600825" y="3643312"/>
            <a:ext cx="2219325" cy="3667125"/>
          </a:xfrm>
          <a:custGeom>
            <a:avLst/>
            <a:gdLst>
              <a:gd name="connsiteX0" fmla="*/ 2219325 w 2219325"/>
              <a:gd name="connsiteY0" fmla="*/ 2686050 h 3667125"/>
              <a:gd name="connsiteX1" fmla="*/ 2219325 w 2219325"/>
              <a:gd name="connsiteY1" fmla="*/ 3667125 h 3667125"/>
              <a:gd name="connsiteX2" fmla="*/ 0 w 2219325"/>
              <a:gd name="connsiteY2" fmla="*/ 3667125 h 3667125"/>
              <a:gd name="connsiteX3" fmla="*/ 0 w 2219325"/>
              <a:gd name="connsiteY3" fmla="*/ 0 h 3667125"/>
              <a:gd name="connsiteX4" fmla="*/ 2219325 w 2219325"/>
              <a:gd name="connsiteY4" fmla="*/ 0 h 3667125"/>
              <a:gd name="connsiteX5" fmla="*/ 2219325 w 2219325"/>
              <a:gd name="connsiteY5" fmla="*/ 857250 h 366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9325" h="3667125">
                <a:moveTo>
                  <a:pt x="2219325" y="2686050"/>
                </a:moveTo>
                <a:lnTo>
                  <a:pt x="2219325" y="3667125"/>
                </a:lnTo>
                <a:lnTo>
                  <a:pt x="0" y="3667125"/>
                </a:lnTo>
                <a:lnTo>
                  <a:pt x="0" y="0"/>
                </a:lnTo>
                <a:lnTo>
                  <a:pt x="2219325" y="0"/>
                </a:lnTo>
                <a:lnTo>
                  <a:pt x="2219325" y="857250"/>
                </a:lnTo>
              </a:path>
            </a:pathLst>
          </a:custGeom>
          <a:ln w="53975">
            <a:headEnd type="none" w="lg" len="lg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76485" l="66364" r="99455">
                        <a14:foregroundMark x1="92727" y1="6683" x2="72909" y2="7673"/>
                        <a14:foregroundMark x1="91455" y1="10644" x2="89636" y2="5446"/>
                        <a14:foregroundMark x1="88909" y1="16089" x2="91091" y2="28713"/>
                        <a14:foregroundMark x1="78182" y1="16337" x2="76182" y2="27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751" t="1345" r="248" b="23407"/>
          <a:stretch/>
        </p:blipFill>
        <p:spPr bwMode="auto">
          <a:xfrm>
            <a:off x="5480761" y="-7107180"/>
            <a:ext cx="1220077" cy="144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741482" y="-6594246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 Math" panose="02040503050406030204" pitchFamily="18" charset="0"/>
              </a:rPr>
              <a:t>m</a:t>
            </a:r>
            <a:endParaRPr lang="ko-KR" altLang="en-US" sz="3600" b="1" i="1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mbria Math" panose="02040503050406030204" pitchFamily="18" charset="0"/>
            </a:endParaRPr>
          </a:p>
        </p:txBody>
      </p:sp>
      <p:sp>
        <p:nvSpPr>
          <p:cNvPr id="47" name="왼쪽 화살표 46"/>
          <p:cNvSpPr/>
          <p:nvPr/>
        </p:nvSpPr>
        <p:spPr>
          <a:xfrm>
            <a:off x="2681288" y="3590921"/>
            <a:ext cx="4019550" cy="242887"/>
          </a:xfrm>
          <a:prstGeom prst="leftArrow">
            <a:avLst/>
          </a:prstGeom>
          <a:gradFill>
            <a:gsLst>
              <a:gs pos="20183">
                <a:schemeClr val="accent6">
                  <a:lumMod val="60000"/>
                  <a:lumOff val="40000"/>
                </a:schemeClr>
              </a:gs>
              <a:gs pos="64000">
                <a:schemeClr val="accent6">
                  <a:lumMod val="20000"/>
                  <a:lumOff val="80000"/>
                </a:schemeClr>
              </a:gs>
              <a:gs pos="88000">
                <a:schemeClr val="accent6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solidFill>
              <a:schemeClr val="tx1"/>
            </a:solidFill>
          </a:ln>
          <a:scene3d>
            <a:camera prst="orthographicFront">
              <a:rot lat="590792" lon="18290917" rev="2149477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왼쪽 화살표 50"/>
          <p:cNvSpPr/>
          <p:nvPr/>
        </p:nvSpPr>
        <p:spPr>
          <a:xfrm flipH="1">
            <a:off x="5372100" y="3667124"/>
            <a:ext cx="4019550" cy="242887"/>
          </a:xfrm>
          <a:prstGeom prst="leftArrow">
            <a:avLst/>
          </a:prstGeom>
          <a:gradFill>
            <a:gsLst>
              <a:gs pos="20183">
                <a:schemeClr val="accent6">
                  <a:lumMod val="60000"/>
                  <a:lumOff val="40000"/>
                </a:schemeClr>
              </a:gs>
              <a:gs pos="64000">
                <a:schemeClr val="accent6">
                  <a:lumMod val="20000"/>
                  <a:lumOff val="80000"/>
                </a:schemeClr>
              </a:gs>
              <a:gs pos="88000">
                <a:schemeClr val="accent6">
                  <a:lumMod val="20000"/>
                  <a:lumOff val="80000"/>
                  <a:alpha val="0"/>
                </a:schemeClr>
              </a:gs>
            </a:gsLst>
            <a:lin ang="0" scaled="1"/>
          </a:gradFill>
          <a:ln>
            <a:solidFill>
              <a:schemeClr val="tx1"/>
            </a:solidFill>
          </a:ln>
          <a:scene3d>
            <a:camera prst="orthographicFront">
              <a:rot lat="590792" lon="3432000" rev="2149477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122082" y="3588742"/>
                <a:ext cx="400751" cy="828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3600" b="1" i="1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4800" i="1" smtClean="0">
                              <a:ln w="12700">
                                <a:solidFill>
                                  <a:srgbClr val="00B0F0"/>
                                </a:solidFill>
                                <a:prstDash val="solid"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4800" b="1" i="1" smtClean="0">
                              <a:ln w="12700">
                                <a:solidFill>
                                  <a:srgbClr val="00B0F0"/>
                                </a:solidFill>
                                <a:prstDash val="solid"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acc>
                    </m:oMath>
                  </m:oMathPara>
                </a14:m>
                <a:endParaRPr lang="ko-KR" altLang="en-US" sz="4800" dirty="0">
                  <a:ln w="12700">
                    <a:solidFill>
                      <a:srgbClr val="00B0F0"/>
                    </a:solidFill>
                    <a:prstDash val="solid"/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082" y="3588742"/>
                <a:ext cx="400751" cy="8283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50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3" grpId="0"/>
      <p:bldP spid="39" grpId="0" animBg="1"/>
      <p:bldP spid="64" grpId="0" animBg="1"/>
      <p:bldP spid="59" grpId="0" animBg="1"/>
      <p:bldP spid="66" grpId="0"/>
      <p:bldP spid="68" grpId="0" animBg="1"/>
      <p:bldP spid="69" grpId="0"/>
      <p:bldP spid="70" grpId="0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35" grpId="0" animBg="1"/>
      <p:bldP spid="35" grpId="1" animBg="1"/>
      <p:bldP spid="47" grpId="0" animBg="1"/>
      <p:bldP spid="51" grpId="0" animBg="1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0557" y="796828"/>
            <a:ext cx="2096756" cy="5264344"/>
            <a:chOff x="1934985" y="2374901"/>
            <a:chExt cx="2014715" cy="3231242"/>
          </a:xfrm>
        </p:grpSpPr>
        <p:sp>
          <p:nvSpPr>
            <p:cNvPr id="5" name="원통 4"/>
            <p:cNvSpPr/>
            <p:nvPr/>
          </p:nvSpPr>
          <p:spPr>
            <a:xfrm flipV="1">
              <a:off x="1934985" y="4076072"/>
              <a:ext cx="2014715" cy="1530071"/>
            </a:xfrm>
            <a:prstGeom prst="can">
              <a:avLst>
                <a:gd name="adj" fmla="val 85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원통 5"/>
            <p:cNvSpPr/>
            <p:nvPr/>
          </p:nvSpPr>
          <p:spPr>
            <a:xfrm flipV="1">
              <a:off x="1983736" y="4092383"/>
              <a:ext cx="1902711" cy="1477803"/>
            </a:xfrm>
            <a:prstGeom prst="can">
              <a:avLst>
                <a:gd name="adj" fmla="val 851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53536" y="4296858"/>
              <a:ext cx="1365964" cy="299349"/>
              <a:chOff x="2133600" y="1285875"/>
              <a:chExt cx="4057650" cy="1390650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2133600" y="1943100"/>
                <a:ext cx="4057650" cy="733425"/>
              </a:xfrm>
              <a:prstGeom prst="can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133600" y="1285875"/>
                <a:ext cx="4057650" cy="838200"/>
              </a:xfrm>
              <a:prstGeom prst="can">
                <a:avLst/>
              </a:prstGeom>
              <a:gradFill flip="none" rotWithShape="1">
                <a:gsLst>
                  <a:gs pos="100000">
                    <a:srgbClr val="0070C0"/>
                  </a:gs>
                  <a:gs pos="86000">
                    <a:schemeClr val="accent1">
                      <a:lumMod val="50000"/>
                    </a:schemeClr>
                  </a:gs>
                  <a:gs pos="31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253536" y="5182602"/>
              <a:ext cx="1365964" cy="311651"/>
              <a:chOff x="4067175" y="4781550"/>
              <a:chExt cx="4057650" cy="1447800"/>
            </a:xfrm>
          </p:grpSpPr>
          <p:sp>
            <p:nvSpPr>
              <p:cNvPr id="19" name="원통 18"/>
              <p:cNvSpPr/>
              <p:nvPr/>
            </p:nvSpPr>
            <p:spPr>
              <a:xfrm>
                <a:off x="4067175" y="5391150"/>
                <a:ext cx="4057650" cy="838200"/>
              </a:xfrm>
              <a:prstGeom prst="can">
                <a:avLst/>
              </a:prstGeom>
              <a:gradFill flip="none" rotWithShape="1">
                <a:gsLst>
                  <a:gs pos="100000">
                    <a:srgbClr val="0070C0"/>
                  </a:gs>
                  <a:gs pos="86000">
                    <a:schemeClr val="accent1">
                      <a:lumMod val="50000"/>
                    </a:schemeClr>
                  </a:gs>
                  <a:gs pos="31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ln w="0"/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  <p:sp>
            <p:nvSpPr>
              <p:cNvPr id="20" name="원통 19"/>
              <p:cNvSpPr/>
              <p:nvPr/>
            </p:nvSpPr>
            <p:spPr>
              <a:xfrm>
                <a:off x="4067175" y="4781550"/>
                <a:ext cx="4057650" cy="838200"/>
              </a:xfrm>
              <a:prstGeom prst="can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ln w="0"/>
                  <a:solidFill>
                    <a:srgbClr val="FFCC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p:grpSp>
        <p:sp>
          <p:nvSpPr>
            <p:cNvPr id="9" name="원통 8"/>
            <p:cNvSpPr/>
            <p:nvPr/>
          </p:nvSpPr>
          <p:spPr>
            <a:xfrm>
              <a:off x="2032962" y="4885816"/>
              <a:ext cx="1807110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0" name="원통 9"/>
            <p:cNvSpPr/>
            <p:nvPr/>
          </p:nvSpPr>
          <p:spPr>
            <a:xfrm>
              <a:off x="2380283" y="4802264"/>
              <a:ext cx="1112470" cy="133272"/>
            </a:xfrm>
            <a:prstGeom prst="ca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1" name="원통 10"/>
            <p:cNvSpPr/>
            <p:nvPr/>
          </p:nvSpPr>
          <p:spPr>
            <a:xfrm>
              <a:off x="2032962" y="4771510"/>
              <a:ext cx="1807110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086975" y="2435153"/>
              <a:ext cx="1676410" cy="2371807"/>
              <a:chOff x="2997357" y="-7981950"/>
              <a:chExt cx="6114580" cy="11018424"/>
            </a:xfrm>
          </p:grpSpPr>
          <p:sp>
            <p:nvSpPr>
              <p:cNvPr id="17" name="원통 16"/>
              <p:cNvSpPr/>
              <p:nvPr/>
            </p:nvSpPr>
            <p:spPr>
              <a:xfrm>
                <a:off x="8959538" y="-7981950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통 17"/>
              <p:cNvSpPr/>
              <p:nvPr/>
            </p:nvSpPr>
            <p:spPr>
              <a:xfrm>
                <a:off x="2997357" y="-7960133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원통 12"/>
            <p:cNvSpPr/>
            <p:nvPr/>
          </p:nvSpPr>
          <p:spPr>
            <a:xfrm>
              <a:off x="2442957" y="2886102"/>
              <a:ext cx="987121" cy="87389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4" name="원통 13"/>
            <p:cNvSpPr/>
            <p:nvPr/>
          </p:nvSpPr>
          <p:spPr>
            <a:xfrm>
              <a:off x="2494707" y="2416143"/>
              <a:ext cx="44291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통 14"/>
            <p:cNvSpPr/>
            <p:nvPr/>
          </p:nvSpPr>
          <p:spPr>
            <a:xfrm>
              <a:off x="3304833" y="2413464"/>
              <a:ext cx="44291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2012720" y="2374901"/>
              <a:ext cx="1807110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84731" y="1016145"/>
            <a:ext cx="587617" cy="694427"/>
            <a:chOff x="5468100" y="687424"/>
            <a:chExt cx="1220077" cy="1441849"/>
          </a:xfrm>
        </p:grpSpPr>
        <p:pic>
          <p:nvPicPr>
            <p:cNvPr id="23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76485" l="66364" r="99455">
                          <a14:foregroundMark x1="92727" y1="6683" x2="72909" y2="7673"/>
                          <a14:foregroundMark x1="91455" y1="10644" x2="89636" y2="5446"/>
                          <a14:foregroundMark x1="88909" y1="16089" x2="91091" y2="28713"/>
                          <a14:foregroundMark x1="78182" y1="16337" x2="76182" y2="2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51" t="1345" r="248" b="23407"/>
            <a:stretch/>
          </p:blipFill>
          <p:spPr bwMode="auto">
            <a:xfrm>
              <a:off x="5468100" y="687424"/>
              <a:ext cx="1220077" cy="1441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5700427" y="1286104"/>
              <a:ext cx="675624" cy="639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i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Cambria Math" panose="02040503050406030204" pitchFamily="18" charset="0"/>
                </a:rPr>
                <a:t>m</a:t>
              </a:r>
              <a:endParaRPr lang="ko-KR" altLang="en-US" sz="1400" b="1" i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 Math" panose="02040503050406030204" pitchFamily="18" charset="0"/>
              </a:endParaRPr>
            </a:p>
          </p:txBody>
        </p:sp>
      </p:grpSp>
      <p:sp>
        <p:nvSpPr>
          <p:cNvPr id="26" name="줄무늬가 있는 오른쪽 화살표 25"/>
          <p:cNvSpPr/>
          <p:nvPr/>
        </p:nvSpPr>
        <p:spPr>
          <a:xfrm rot="16200000">
            <a:off x="1345631" y="4088566"/>
            <a:ext cx="1465815" cy="132279"/>
          </a:xfrm>
          <a:prstGeom prst="striped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78538" y="3571339"/>
                <a:ext cx="1413192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ko-KR" sz="2000" b="1" i="1" smtClean="0">
                          <a:ln w="12700">
                            <a:noFill/>
                            <a:prstDash val="solid"/>
                          </a:ln>
                          <a:solidFill>
                            <a:srgbClr val="F48138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n w="12700">
                            <a:noFill/>
                            <a:prstDash val="solid"/>
                          </a:ln>
                          <a:solidFill>
                            <a:srgbClr val="F48138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𝑳</m:t>
                      </m:r>
                      <m:acc>
                        <m:accPr>
                          <m:chr m:val="⃗"/>
                          <m:ctrlPr>
                            <a:rPr lang="en-US" altLang="ko-KR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altLang="ko-KR" sz="2000" b="1" i="1" smtClean="0">
                          <a:ln w="12700">
                            <a:noFill/>
                            <a:prstDash val="solid"/>
                          </a:ln>
                          <a:solidFill>
                            <a:srgbClr val="F48138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acc>
                    </m:oMath>
                  </m:oMathPara>
                </a14:m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rgbClr val="F4813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38" y="3571339"/>
                <a:ext cx="1413192" cy="345159"/>
              </a:xfrm>
              <a:prstGeom prst="rect">
                <a:avLst/>
              </a:prstGeom>
              <a:blipFill>
                <a:blip r:embed="rId4"/>
                <a:stretch>
                  <a:fillRect l="-431" t="-37500" r="-25431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줄무늬가 있는 오른쪽 화살표 27"/>
          <p:cNvSpPr/>
          <p:nvPr/>
        </p:nvSpPr>
        <p:spPr>
          <a:xfrm rot="5400000" flipV="1">
            <a:off x="1351580" y="2253327"/>
            <a:ext cx="1465815" cy="132279"/>
          </a:xfrm>
          <a:prstGeom prst="striped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012399" y="2189920"/>
                <a:ext cx="1413192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ko-KR" sz="2000" b="1" i="1" smtClean="0">
                          <a:ln w="12700">
                            <a:noFill/>
                            <a:prstDash val="solid"/>
                          </a:ln>
                          <a:solidFill>
                            <a:srgbClr val="F48138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n w="12700">
                            <a:noFill/>
                            <a:prstDash val="solid"/>
                          </a:ln>
                          <a:solidFill>
                            <a:srgbClr val="F48138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𝒎</m:t>
                      </m:r>
                      <m:acc>
                        <m:accPr>
                          <m:chr m:val="⃗"/>
                          <m:ctrlPr>
                            <a:rPr lang="en-US" altLang="ko-KR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n w="12700">
                                <a:noFill/>
                                <a:prstDash val="solid"/>
                              </a:ln>
                              <a:solidFill>
                                <a:srgbClr val="F48138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rgbClr val="F4813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9" y="2189920"/>
                <a:ext cx="1413192" cy="345159"/>
              </a:xfrm>
              <a:prstGeom prst="rect">
                <a:avLst/>
              </a:prstGeom>
              <a:blipFill>
                <a:blip r:embed="rId5"/>
                <a:stretch>
                  <a:fillRect b="-36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21507" y="2439170"/>
                <a:ext cx="579729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𝐼𝐵𝐿</m:t>
                      </m:r>
                      <m:r>
                        <a:rPr lang="en-US" altLang="ko-KR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altLang="ko-KR" sz="9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507" y="2439170"/>
                <a:ext cx="5797293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099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¼ë¯¸ëë¨¸ë ëª©ê±¸ì´ ì§¤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1487488"/>
            <a:ext cx="6848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OHHHHHH - SUPA HOT FIRE (SOUND EFFECT) (online-audio-converter.com).wav"/>
          </p:stSnd>
        </p:sndAc>
      </p:transition>
    </mc:Choice>
    <mc:Fallback xmlns="">
      <p:transition spd="slow">
        <p:sndAc>
          <p:stSnd>
            <p:snd r:embed="rId4" name="OHHHHHH - SUPA HOT FIRE (SOUND EFFECT) (online-audio-converter.com)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146" y="1463596"/>
            <a:ext cx="8497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Velocity mode</a:t>
            </a:r>
            <a:endParaRPr lang="ko-KR" altLang="en-US" sz="88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5" name="원통 4"/>
          <p:cNvSpPr/>
          <p:nvPr/>
        </p:nvSpPr>
        <p:spPr>
          <a:xfrm>
            <a:off x="1296215" y="6351078"/>
            <a:ext cx="1314664" cy="1158736"/>
          </a:xfrm>
          <a:prstGeom prst="can">
            <a:avLst>
              <a:gd name="adj" fmla="val 11047"/>
            </a:avLst>
          </a:prstGeom>
          <a:solidFill>
            <a:srgbClr val="C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통 5"/>
          <p:cNvSpPr/>
          <p:nvPr/>
        </p:nvSpPr>
        <p:spPr>
          <a:xfrm flipV="1">
            <a:off x="1297012" y="4990472"/>
            <a:ext cx="1286984" cy="1530071"/>
          </a:xfrm>
          <a:prstGeom prst="can">
            <a:avLst>
              <a:gd name="adj" fmla="val 851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 6"/>
          <p:cNvSpPr/>
          <p:nvPr/>
        </p:nvSpPr>
        <p:spPr>
          <a:xfrm flipV="1">
            <a:off x="1328154" y="5006783"/>
            <a:ext cx="1215437" cy="1477803"/>
          </a:xfrm>
          <a:prstGeom prst="can">
            <a:avLst>
              <a:gd name="adj" fmla="val 851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500500" y="6097002"/>
            <a:ext cx="872567" cy="311651"/>
            <a:chOff x="4067175" y="4781550"/>
            <a:chExt cx="4057650" cy="1447800"/>
          </a:xfrm>
        </p:grpSpPr>
        <p:sp>
          <p:nvSpPr>
            <p:cNvPr id="9" name="원통 8"/>
            <p:cNvSpPr/>
            <p:nvPr/>
          </p:nvSpPr>
          <p:spPr>
            <a:xfrm>
              <a:off x="4067175" y="5391150"/>
              <a:ext cx="4057650" cy="838200"/>
            </a:xfrm>
            <a:prstGeom prst="can">
              <a:avLst/>
            </a:prstGeom>
            <a:gradFill flip="none" rotWithShape="1">
              <a:gsLst>
                <a:gs pos="100000">
                  <a:srgbClr val="0070C0"/>
                </a:gs>
                <a:gs pos="86000">
                  <a:schemeClr val="accent1">
                    <a:lumMod val="50000"/>
                  </a:schemeClr>
                </a:gs>
                <a:gs pos="31000">
                  <a:srgbClr val="0070C0"/>
                </a:gs>
              </a:gsLst>
              <a:lin ang="0" scaled="1"/>
              <a:tileRect/>
            </a:gra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0" name="원통 9"/>
            <p:cNvSpPr/>
            <p:nvPr/>
          </p:nvSpPr>
          <p:spPr>
            <a:xfrm>
              <a:off x="4067175" y="4781550"/>
              <a:ext cx="4057650" cy="838200"/>
            </a:xfrm>
            <a:prstGeom prst="can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52223" y="-1476429"/>
            <a:ext cx="1167298" cy="7587446"/>
            <a:chOff x="3194519" y="-1689839"/>
            <a:chExt cx="1167298" cy="7587446"/>
          </a:xfrm>
        </p:grpSpPr>
        <p:sp>
          <p:nvSpPr>
            <p:cNvPr id="12" name="원통 11"/>
            <p:cNvSpPr/>
            <p:nvPr/>
          </p:nvSpPr>
          <p:spPr>
            <a:xfrm>
              <a:off x="3207449" y="5800216"/>
              <a:ext cx="1154368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3" name="원통 12"/>
            <p:cNvSpPr/>
            <p:nvPr/>
          </p:nvSpPr>
          <p:spPr>
            <a:xfrm>
              <a:off x="3429315" y="5716664"/>
              <a:ext cx="710637" cy="133272"/>
            </a:xfrm>
            <a:prstGeom prst="ca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4" name="원통 13"/>
            <p:cNvSpPr/>
            <p:nvPr/>
          </p:nvSpPr>
          <p:spPr>
            <a:xfrm>
              <a:off x="3207449" y="5685910"/>
              <a:ext cx="1154368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241952" y="3349553"/>
              <a:ext cx="1070877" cy="2371807"/>
              <a:chOff x="2997357" y="-7981950"/>
              <a:chExt cx="6114580" cy="11018424"/>
            </a:xfrm>
          </p:grpSpPr>
          <p:sp>
            <p:nvSpPr>
              <p:cNvPr id="21" name="원통 20"/>
              <p:cNvSpPr/>
              <p:nvPr/>
            </p:nvSpPr>
            <p:spPr>
              <a:xfrm>
                <a:off x="8959538" y="-7981950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2997357" y="-7960133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원통 15"/>
            <p:cNvSpPr/>
            <p:nvPr/>
          </p:nvSpPr>
          <p:spPr>
            <a:xfrm>
              <a:off x="3469350" y="3800502"/>
              <a:ext cx="630565" cy="87389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7" name="원통 16"/>
            <p:cNvSpPr/>
            <p:nvPr/>
          </p:nvSpPr>
          <p:spPr>
            <a:xfrm>
              <a:off x="3502408" y="3330543"/>
              <a:ext cx="28293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통 17"/>
            <p:cNvSpPr/>
            <p:nvPr/>
          </p:nvSpPr>
          <p:spPr>
            <a:xfrm>
              <a:off x="4019910" y="3327864"/>
              <a:ext cx="28293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통 18"/>
            <p:cNvSpPr/>
            <p:nvPr/>
          </p:nvSpPr>
          <p:spPr>
            <a:xfrm>
              <a:off x="3194519" y="3289301"/>
              <a:ext cx="1154368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cxnSp>
          <p:nvCxnSpPr>
            <p:cNvPr id="20" name="직선 연결선 19"/>
            <p:cNvCxnSpPr>
              <a:stCxn id="19" idx="1"/>
            </p:cNvCxnSpPr>
            <p:nvPr/>
          </p:nvCxnSpPr>
          <p:spPr>
            <a:xfrm flipV="1">
              <a:off x="3771703" y="-1689839"/>
              <a:ext cx="0" cy="497914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 flipH="1" flipV="1">
            <a:off x="11035846" y="0"/>
            <a:ext cx="1" cy="32893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통 23"/>
          <p:cNvSpPr/>
          <p:nvPr/>
        </p:nvSpPr>
        <p:spPr>
          <a:xfrm>
            <a:off x="10480329" y="3202485"/>
            <a:ext cx="1092200" cy="3774977"/>
          </a:xfrm>
          <a:prstGeom prst="can">
            <a:avLst>
              <a:gd name="adj" fmla="val 11047"/>
            </a:avLst>
          </a:prstGeom>
          <a:gradFill flip="none" rotWithShape="1">
            <a:gsLst>
              <a:gs pos="9174">
                <a:schemeClr val="bg1"/>
              </a:gs>
              <a:gs pos="37000">
                <a:schemeClr val="bg1">
                  <a:lumMod val="75000"/>
                </a:schemeClr>
              </a:gs>
              <a:gs pos="6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500500" y="5211258"/>
            <a:ext cx="872567" cy="299349"/>
            <a:chOff x="2133600" y="1285875"/>
            <a:chExt cx="4057650" cy="1390650"/>
          </a:xfrm>
        </p:grpSpPr>
        <p:sp>
          <p:nvSpPr>
            <p:cNvPr id="26" name="원통 25"/>
            <p:cNvSpPr/>
            <p:nvPr/>
          </p:nvSpPr>
          <p:spPr>
            <a:xfrm>
              <a:off x="2133600" y="1943100"/>
              <a:ext cx="4057650" cy="733425"/>
            </a:xfrm>
            <a:prstGeom prst="can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7" name="원통 26"/>
            <p:cNvSpPr/>
            <p:nvPr/>
          </p:nvSpPr>
          <p:spPr>
            <a:xfrm>
              <a:off x="2133600" y="1285875"/>
              <a:ext cx="4057650" cy="838200"/>
            </a:xfrm>
            <a:prstGeom prst="can">
              <a:avLst/>
            </a:prstGeom>
            <a:gradFill flip="none" rotWithShape="1">
              <a:gsLst>
                <a:gs pos="100000">
                  <a:srgbClr val="0070C0"/>
                </a:gs>
                <a:gs pos="86000">
                  <a:schemeClr val="accent1">
                    <a:lumMod val="50000"/>
                  </a:schemeClr>
                </a:gs>
                <a:gs pos="31000">
                  <a:srgbClr val="0070C0"/>
                </a:gs>
              </a:gsLst>
              <a:lin ang="0" scaled="1"/>
              <a:tileRect/>
            </a:gra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38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0" accel="52000" decel="4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원통 41"/>
          <p:cNvSpPr/>
          <p:nvPr/>
        </p:nvSpPr>
        <p:spPr>
          <a:xfrm>
            <a:off x="1296215" y="6351078"/>
            <a:ext cx="1314664" cy="1158736"/>
          </a:xfrm>
          <a:prstGeom prst="can">
            <a:avLst>
              <a:gd name="adj" fmla="val 11047"/>
            </a:avLst>
          </a:prstGeom>
          <a:solidFill>
            <a:srgbClr val="CF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통 5"/>
          <p:cNvSpPr/>
          <p:nvPr/>
        </p:nvSpPr>
        <p:spPr>
          <a:xfrm flipV="1">
            <a:off x="1297012" y="4990472"/>
            <a:ext cx="1286984" cy="1530071"/>
          </a:xfrm>
          <a:prstGeom prst="can">
            <a:avLst>
              <a:gd name="adj" fmla="val 851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 6"/>
          <p:cNvSpPr/>
          <p:nvPr/>
        </p:nvSpPr>
        <p:spPr>
          <a:xfrm flipV="1">
            <a:off x="1328154" y="5006783"/>
            <a:ext cx="1215437" cy="1477803"/>
          </a:xfrm>
          <a:prstGeom prst="can">
            <a:avLst>
              <a:gd name="adj" fmla="val 851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00500" y="6097002"/>
            <a:ext cx="872567" cy="311651"/>
            <a:chOff x="4067175" y="4781550"/>
            <a:chExt cx="4057650" cy="1447800"/>
          </a:xfrm>
        </p:grpSpPr>
        <p:sp>
          <p:nvSpPr>
            <p:cNvPr id="20" name="원통 19"/>
            <p:cNvSpPr/>
            <p:nvPr/>
          </p:nvSpPr>
          <p:spPr>
            <a:xfrm>
              <a:off x="4067175" y="5391150"/>
              <a:ext cx="4057650" cy="838200"/>
            </a:xfrm>
            <a:prstGeom prst="can">
              <a:avLst/>
            </a:prstGeom>
            <a:gradFill flip="none" rotWithShape="1">
              <a:gsLst>
                <a:gs pos="100000">
                  <a:srgbClr val="0070C0"/>
                </a:gs>
                <a:gs pos="86000">
                  <a:schemeClr val="accent1">
                    <a:lumMod val="50000"/>
                  </a:schemeClr>
                </a:gs>
                <a:gs pos="31000">
                  <a:srgbClr val="0070C0"/>
                </a:gs>
              </a:gsLst>
              <a:lin ang="0" scaled="1"/>
              <a:tileRect/>
            </a:gra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1" name="원통 20"/>
            <p:cNvSpPr/>
            <p:nvPr/>
          </p:nvSpPr>
          <p:spPr>
            <a:xfrm>
              <a:off x="4067175" y="4781550"/>
              <a:ext cx="4057650" cy="838200"/>
            </a:xfrm>
            <a:prstGeom prst="can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352223" y="-1476429"/>
            <a:ext cx="1167298" cy="7587446"/>
            <a:chOff x="3194519" y="-1689839"/>
            <a:chExt cx="1167298" cy="7587446"/>
          </a:xfrm>
        </p:grpSpPr>
        <p:sp>
          <p:nvSpPr>
            <p:cNvPr id="10" name="원통 9"/>
            <p:cNvSpPr/>
            <p:nvPr/>
          </p:nvSpPr>
          <p:spPr>
            <a:xfrm>
              <a:off x="3207449" y="5800216"/>
              <a:ext cx="1154368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1" name="원통 10"/>
            <p:cNvSpPr/>
            <p:nvPr/>
          </p:nvSpPr>
          <p:spPr>
            <a:xfrm>
              <a:off x="3429315" y="5716664"/>
              <a:ext cx="710637" cy="133272"/>
            </a:xfrm>
            <a:prstGeom prst="ca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2" name="원통 11"/>
            <p:cNvSpPr/>
            <p:nvPr/>
          </p:nvSpPr>
          <p:spPr>
            <a:xfrm>
              <a:off x="3207449" y="5685910"/>
              <a:ext cx="1154368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241952" y="3349553"/>
              <a:ext cx="1070877" cy="2371807"/>
              <a:chOff x="2997357" y="-7981950"/>
              <a:chExt cx="6114580" cy="11018424"/>
            </a:xfrm>
          </p:grpSpPr>
          <p:sp>
            <p:nvSpPr>
              <p:cNvPr id="18" name="원통 17"/>
              <p:cNvSpPr/>
              <p:nvPr/>
            </p:nvSpPr>
            <p:spPr>
              <a:xfrm>
                <a:off x="8959538" y="-7981950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통 18"/>
              <p:cNvSpPr/>
              <p:nvPr/>
            </p:nvSpPr>
            <p:spPr>
              <a:xfrm>
                <a:off x="2997357" y="-7960133"/>
                <a:ext cx="152399" cy="10996607"/>
              </a:xfrm>
              <a:prstGeom prst="can">
                <a:avLst/>
              </a:prstGeom>
              <a:gradFill>
                <a:gsLst>
                  <a:gs pos="20183">
                    <a:schemeClr val="bg2">
                      <a:lumMod val="25000"/>
                    </a:schemeClr>
                  </a:gs>
                  <a:gs pos="64000">
                    <a:schemeClr val="bg1"/>
                  </a:gs>
                  <a:gs pos="88000">
                    <a:schemeClr val="bg2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원통 13"/>
            <p:cNvSpPr/>
            <p:nvPr/>
          </p:nvSpPr>
          <p:spPr>
            <a:xfrm>
              <a:off x="3469350" y="3800502"/>
              <a:ext cx="630565" cy="87389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5" name="원통 14"/>
            <p:cNvSpPr/>
            <p:nvPr/>
          </p:nvSpPr>
          <p:spPr>
            <a:xfrm>
              <a:off x="3502408" y="3330543"/>
              <a:ext cx="28293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4019910" y="3327864"/>
              <a:ext cx="28293" cy="493267"/>
            </a:xfrm>
            <a:prstGeom prst="can">
              <a:avLst/>
            </a:prstGeom>
            <a:gradFill>
              <a:gsLst>
                <a:gs pos="20183">
                  <a:schemeClr val="bg2">
                    <a:lumMod val="25000"/>
                  </a:schemeClr>
                </a:gs>
                <a:gs pos="64000">
                  <a:schemeClr val="bg1"/>
                </a:gs>
                <a:gs pos="88000">
                  <a:schemeClr val="bg2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3194519" y="3289301"/>
              <a:ext cx="1154368" cy="97391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cxnSp>
          <p:nvCxnSpPr>
            <p:cNvPr id="24" name="직선 연결선 23"/>
            <p:cNvCxnSpPr>
              <a:stCxn id="17" idx="1"/>
            </p:cNvCxnSpPr>
            <p:nvPr/>
          </p:nvCxnSpPr>
          <p:spPr>
            <a:xfrm flipV="1">
              <a:off x="3771703" y="-1689839"/>
              <a:ext cx="0" cy="497914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/>
          <p:cNvCxnSpPr/>
          <p:nvPr/>
        </p:nvCxnSpPr>
        <p:spPr>
          <a:xfrm flipH="1" flipV="1">
            <a:off x="11035846" y="0"/>
            <a:ext cx="1" cy="32893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통 34"/>
          <p:cNvSpPr/>
          <p:nvPr/>
        </p:nvSpPr>
        <p:spPr>
          <a:xfrm>
            <a:off x="10480329" y="3202485"/>
            <a:ext cx="1092200" cy="3774977"/>
          </a:xfrm>
          <a:prstGeom prst="can">
            <a:avLst>
              <a:gd name="adj" fmla="val 11047"/>
            </a:avLst>
          </a:prstGeom>
          <a:gradFill flip="none" rotWithShape="1">
            <a:gsLst>
              <a:gs pos="9174">
                <a:schemeClr val="bg1"/>
              </a:gs>
              <a:gs pos="37000">
                <a:schemeClr val="bg1">
                  <a:lumMod val="75000"/>
                </a:schemeClr>
              </a:gs>
              <a:gs pos="6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500500" y="5211258"/>
            <a:ext cx="872567" cy="299349"/>
            <a:chOff x="2133600" y="1285875"/>
            <a:chExt cx="4057650" cy="1390650"/>
          </a:xfrm>
        </p:grpSpPr>
        <p:sp>
          <p:nvSpPr>
            <p:cNvPr id="22" name="원통 21"/>
            <p:cNvSpPr/>
            <p:nvPr/>
          </p:nvSpPr>
          <p:spPr>
            <a:xfrm>
              <a:off x="2133600" y="1943100"/>
              <a:ext cx="4057650" cy="733425"/>
            </a:xfrm>
            <a:prstGeom prst="can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 dirty="0">
                <a:ln w="0"/>
                <a:solidFill>
                  <a:srgbClr val="FF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3" name="원통 22"/>
            <p:cNvSpPr/>
            <p:nvPr/>
          </p:nvSpPr>
          <p:spPr>
            <a:xfrm>
              <a:off x="2133600" y="1285875"/>
              <a:ext cx="4057650" cy="838200"/>
            </a:xfrm>
            <a:prstGeom prst="can">
              <a:avLst/>
            </a:prstGeom>
            <a:gradFill flip="none" rotWithShape="1">
              <a:gsLst>
                <a:gs pos="100000">
                  <a:srgbClr val="0070C0"/>
                </a:gs>
                <a:gs pos="86000">
                  <a:schemeClr val="accent1">
                    <a:lumMod val="50000"/>
                  </a:schemeClr>
                </a:gs>
                <a:gs pos="31000">
                  <a:srgbClr val="0070C0"/>
                </a:gs>
              </a:gsLst>
              <a:lin ang="0" scaled="1"/>
              <a:tileRect/>
            </a:gra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sp>
        <p:nvSpPr>
          <p:cNvPr id="47" name="위쪽 화살표 46"/>
          <p:cNvSpPr/>
          <p:nvPr/>
        </p:nvSpPr>
        <p:spPr>
          <a:xfrm>
            <a:off x="1426346" y="711200"/>
            <a:ext cx="160673" cy="2019300"/>
          </a:xfrm>
          <a:prstGeom prst="upArrow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위쪽 화살표 47"/>
          <p:cNvSpPr/>
          <p:nvPr/>
        </p:nvSpPr>
        <p:spPr>
          <a:xfrm flipH="1" flipV="1">
            <a:off x="10597414" y="591593"/>
            <a:ext cx="160673" cy="2019300"/>
          </a:xfrm>
          <a:prstGeom prst="upArrow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0727909" y="3969108"/>
            <a:ext cx="6158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rPr>
              <a:t>작</a:t>
            </a:r>
            <a:endParaRPr lang="en-US" altLang="ko-KR" sz="3600" b="1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36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rPr>
              <a:t>동</a:t>
            </a:r>
            <a:endParaRPr lang="en-US" altLang="ko-KR" sz="3600" b="1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36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rPr>
              <a:t>중</a:t>
            </a:r>
            <a:endParaRPr lang="en-US" altLang="ko-KR" sz="3600" b="1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en-US" altLang="ko-KR" sz="36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으라차차" panose="02020600000000000000" pitchFamily="18" charset="-127"/>
                <a:ea typeface="a으라차차" panose="02020600000000000000" pitchFamily="18" charset="-127"/>
              </a:rPr>
              <a:t>!</a:t>
            </a:r>
            <a:endParaRPr lang="ko-KR" altLang="en-US" sz="3600" b="1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90964" y="4606635"/>
            <a:ext cx="37064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모터를 이용해</a:t>
            </a:r>
            <a:endParaRPr lang="en-US" altLang="ko-KR" sz="4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코일을 일정한 속도로</a:t>
            </a:r>
            <a:r>
              <a:rPr lang="en-US" altLang="ko-KR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위로 올리며</a:t>
            </a:r>
            <a:endParaRPr lang="en-US" altLang="ko-KR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코일에 유도되는 </a:t>
            </a:r>
            <a:r>
              <a:rPr lang="ko-KR" altLang="en-US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기전력을</a:t>
            </a:r>
            <a:r>
              <a: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측정한다</a:t>
            </a:r>
            <a:r>
              <a:rPr lang="en-US" altLang="ko-KR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01042" y="6062321"/>
            <a:ext cx="298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*</a:t>
            </a:r>
            <a:r>
              <a:rPr lang="ko-KR" alt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질량 판은 비우고 진행된다</a:t>
            </a:r>
            <a:r>
              <a:rPr lang="en-US" altLang="ko-KR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589291" y="2690336"/>
                <a:ext cx="5013424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𝐵𝐿𝑣</m:t>
                      </m:r>
                    </m:oMath>
                  </m:oMathPara>
                </a14:m>
                <a:endParaRPr lang="en-US" altLang="ko-KR" sz="9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91" y="2690336"/>
                <a:ext cx="5013424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3.95833E-6 -0.06551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4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66667E-6 -7.40741E-7 L 0.00807 0.00023 " pathEditMode="relative" rAng="0" ptsTypes="AA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0"/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52" grpId="0"/>
      <p:bldP spid="52" grpId="1"/>
      <p:bldP spid="52" grpId="2"/>
      <p:bldP spid="53" grpId="0"/>
      <p:bldP spid="54" grpId="0"/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8954" y="1946573"/>
            <a:ext cx="439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Weighing mode</a:t>
            </a:r>
            <a:endParaRPr lang="ko-KR" altLang="en-US" sz="4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5701" y="1977353"/>
            <a:ext cx="43459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Velocity mode</a:t>
            </a:r>
            <a:endParaRPr lang="ko-KR" altLang="en-US" sz="4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384" y="1669575"/>
            <a:ext cx="30011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FFC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MODE</a:t>
            </a:r>
            <a:endParaRPr lang="ko-KR" altLang="en-US" sz="8000" b="1" dirty="0">
              <a:solidFill>
                <a:srgbClr val="FFC000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84061" y="1346409"/>
                <a:ext cx="362387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𝐼𝐵𝐿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altLang="ko-KR" sz="6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61" y="1346409"/>
                <a:ext cx="3623877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41796" y="3907893"/>
                <a:ext cx="313380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𝐵𝐿𝑣</m:t>
                      </m:r>
                    </m:oMath>
                  </m:oMathPara>
                </a14:m>
                <a:endParaRPr lang="en-US" altLang="ko-KR" sz="6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796" y="3907893"/>
                <a:ext cx="3133807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9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7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accel="50000" fill="hold" grpId="0" nodeType="withEffect" p14:presetBounceEnd="82667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 -4.81481E-6 L 0 -0.19768 " pathEditMode="relative" rAng="0" ptsTypes="AA" p14:bounceEnd="82667">
                                          <p:cBhvr>
                                            <p:cTn id="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575"/>
                                </p:stCondLst>
                                <p:childTnLst>
                                  <p:par>
                                    <p:cTn id="1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50000" fill="hold" grpId="0" nodeType="withEffect" p14:presetBounceEnd="62667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-4.44444E-6 L -1.66667E-6 0.20695 " pathEditMode="relative" rAng="0" ptsTypes="AA" p14:bounceEnd="62667">
                                          <p:cBhvr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17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5" grpId="0"/>
          <p:bldP spid="5" grpId="1"/>
          <p:bldP spid="5" grpId="2"/>
          <p:bldP spid="8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7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 -4.81481E-6 L 0 -0.19768 " pathEditMode="relative" rAng="0" ptsTypes="AA">
                                          <p:cBhvr>
                                            <p:cTn id="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575"/>
                                </p:stCondLst>
                                <p:childTnLst>
                                  <p:par>
                                    <p:cTn id="1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-4.44444E-6 L -1.66667E-6 0.20695 " pathEditMode="relative" rAng="0" ptsTypes="AA">
                                          <p:cBhvr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17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2" grpId="2"/>
          <p:bldP spid="5" grpId="0"/>
          <p:bldP spid="5" grpId="1"/>
          <p:bldP spid="5" grpId="2"/>
          <p:bldP spid="8" grpId="0"/>
          <p:bldP spid="6" grpId="0"/>
          <p:bldP spid="7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84061" y="1346409"/>
                <a:ext cx="362387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𝐵𝐿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altLang="ko-KR" sz="6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61" y="1346409"/>
                <a:ext cx="3623877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5807" y="1346409"/>
                <a:ext cx="333213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𝐵𝐿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altLang="ko-KR" sz="6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07" y="1346409"/>
                <a:ext cx="333213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4351810" y="1346409"/>
                <a:ext cx="486094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ko-KR" altLang="en-US" sz="6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810" y="1346409"/>
                <a:ext cx="48609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558875" y="3907892"/>
                <a:ext cx="270862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𝐵𝐿</m:t>
                      </m:r>
                    </m:oMath>
                  </m:oMathPara>
                </a14:m>
                <a:endParaRPr lang="en-US" altLang="ko-KR" sz="6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5" y="3907892"/>
                <a:ext cx="270862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6918527" y="3861859"/>
                <a:ext cx="79553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ko-KR" sz="6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527" y="3861859"/>
                <a:ext cx="79553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6580228" y="2315906"/>
            <a:ext cx="11239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88820" y="4699779"/>
            <a:ext cx="64993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39350" y="6374947"/>
                <a:ext cx="27386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a으라차차" panose="02020600000000000000" pitchFamily="18" charset="-127"/>
                      </a:rPr>
                      <m:t>𝐵𝐿</m:t>
                    </m:r>
                  </m:oMath>
                </a14:m>
                <a:r>
                  <a:rPr lang="ko-KR" altLang="en-US" sz="2000" dirty="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rPr>
                  <a:t>에 관해 정리해주면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rPr>
                  <a:t>..</a:t>
                </a:r>
                <a:endParaRPr lang="ko-KR" altLang="en-US" sz="2000" dirty="0">
                  <a:solidFill>
                    <a:schemeClr val="bg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350" y="6374947"/>
                <a:ext cx="2738698" cy="400110"/>
              </a:xfrm>
              <a:prstGeom prst="rect">
                <a:avLst/>
              </a:prstGeom>
              <a:blipFill>
                <a:blip r:embed="rId8"/>
                <a:stretch>
                  <a:fillRect t="-9231" r="-2000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67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100000" fill="hold" grpId="0" nodeType="click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16805 L 0.20625 0.16805 L 0.20625 0.11666 " pathEditMode="relative" ptsTypes="AAAA" p14:bounceEnd="79000">
                                          <p:cBhvr>
                                            <p:cTn id="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2" presetID="0" presetClass="path" presetSubtype="0" accel="50000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2.96296E-6 L 1.11022E-16 0.18194 L -0.20078 0.18194 L -0.20078 0.07222 " pathEditMode="relative" rAng="0" ptsTypes="AAAA" p14:bounceEnd="80000">
                                          <p:cBhvr>
                                            <p:cTn id="1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039" y="909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step2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11" grpId="0" animBg="1"/>
          <p:bldP spid="12" grpId="0" animBg="1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16805 L 0.20625 0.16805 L 0.20625 0.11666 " pathEditMode="relative" ptsTypes="AAAA">
                                          <p:cBhvr>
                                            <p:cTn id="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2" presetID="0" presetClass="path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18194 L -0.20078 0.18194 L -0.20078 0.07222 " pathEditMode="relative" ptsTypes="AAAA">
                                          <p:cBhvr>
                                            <p:cTn id="1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9" name="step2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11" grpId="0" animBg="1"/>
          <p:bldP spid="12" grpId="0" animBg="1"/>
          <p:bldP spid="13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57360" y="2239832"/>
                <a:ext cx="3877280" cy="2305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80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altLang="ko-KR" sz="80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80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altLang="ko-KR" sz="80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ko-KR" altLang="en-US" sz="8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60" y="2239832"/>
                <a:ext cx="3877280" cy="2305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50849" y="6055633"/>
                <a:ext cx="3515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a으라차차" panose="02020600000000000000" pitchFamily="18" charset="-127"/>
                      </a:rPr>
                      <m:t>좀</m:t>
                    </m:r>
                  </m:oMath>
                </a14:m>
                <a:r>
                  <a:rPr lang="ko-KR" altLang="en-US" sz="3600" dirty="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rPr>
                  <a:t>만 더 손보면</a:t>
                </a:r>
                <a:r>
                  <a:rPr lang="en-US" altLang="ko-KR" sz="3600" dirty="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rPr>
                  <a:t>…</a:t>
                </a:r>
                <a:endParaRPr lang="ko-KR" altLang="en-US" sz="3600" dirty="0">
                  <a:solidFill>
                    <a:schemeClr val="bg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849" y="6055633"/>
                <a:ext cx="3515707" cy="646331"/>
              </a:xfrm>
              <a:prstGeom prst="rect">
                <a:avLst/>
              </a:prstGeom>
              <a:blipFill>
                <a:blip r:embed="rId4"/>
                <a:stretch>
                  <a:fillRect t="-14151" r="-5035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05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p effect gif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8100" y="-3636061"/>
            <a:ext cx="24968200" cy="1405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9530" y="2115214"/>
                <a:ext cx="10032939" cy="2554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6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𝑉𝐼</m:t>
                      </m:r>
                      <m:r>
                        <a:rPr lang="en-US" altLang="ko-KR" sz="166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6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𝑚𝑔𝑣</m:t>
                      </m:r>
                    </m:oMath>
                  </m:oMathPara>
                </a14:m>
                <a:endParaRPr lang="ko-KR" altLang="en-US" sz="1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30" y="2115214"/>
                <a:ext cx="10032939" cy="2554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1407886" y="2540000"/>
            <a:ext cx="2365828" cy="1785257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36852" y="4656624"/>
            <a:ext cx="1907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전력</a:t>
            </a:r>
            <a:r>
              <a:rPr lang="en-US" altLang="ko-KR" sz="4000" dirty="0">
                <a:solidFill>
                  <a:srgbClr val="FFC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(W)</a:t>
            </a:r>
            <a:endParaRPr lang="ko-KR" altLang="en-US" sz="4000" dirty="0">
              <a:solidFill>
                <a:srgbClr val="FFC000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00799" y="2536371"/>
            <a:ext cx="4424518" cy="1785257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8758" y="4652995"/>
            <a:ext cx="3055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운동 일률</a:t>
            </a:r>
            <a:r>
              <a:rPr lang="en-US" altLang="ko-KR" sz="4000" dirty="0">
                <a:solidFill>
                  <a:srgbClr val="FFC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(W)</a:t>
            </a:r>
            <a:endParaRPr lang="ko-KR" altLang="en-US" sz="4000" dirty="0">
              <a:solidFill>
                <a:srgbClr val="FFC000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8013" y="6055633"/>
            <a:ext cx="954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* TMI : </a:t>
            </a:r>
            <a:r>
              <a:rPr lang="ko-KR" altLang="en-US" sz="2400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키블</a:t>
            </a:r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저울은 이런 성질 때문에 </a:t>
            </a:r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와트 저울</a:t>
            </a:r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이라고도 불립니다</a:t>
            </a:r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3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game_start (online-audio-converter.com).wav"/>
          </p:stSnd>
        </p:sndAc>
      </p:transition>
    </mc:Choice>
    <mc:Fallback xmlns="">
      <p:transition>
        <p:sndAc>
          <p:stSnd>
            <p:snd r:embed="rId6" name="game_start (online-audio-converter.com)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776662" y="1344612"/>
            <a:ext cx="4638675" cy="2771775"/>
            <a:chOff x="4257675" y="1276350"/>
            <a:chExt cx="4638675" cy="27717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43" t="15914" r="254" b="18397"/>
            <a:stretch/>
          </p:blipFill>
          <p:spPr>
            <a:xfrm>
              <a:off x="4257675" y="1276350"/>
              <a:ext cx="4638675" cy="27717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381500" y="1352549"/>
              <a:ext cx="1924050" cy="4127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21154221">
              <a:off x="6148907" y="1778552"/>
              <a:ext cx="861624" cy="4410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7991475" y="3228975"/>
              <a:ext cx="882681" cy="542925"/>
            </a:xfrm>
            <a:prstGeom prst="ellipse">
              <a:avLst/>
            </a:prstGeom>
            <a:gradFill flip="none" rotWithShape="1">
              <a:gsLst>
                <a:gs pos="53200">
                  <a:srgbClr val="FAFFFF"/>
                </a:gs>
                <a:gs pos="0">
                  <a:srgbClr val="F8FFFF"/>
                </a:gs>
                <a:gs pos="100000">
                  <a:srgbClr val="EF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21266" y="4894912"/>
                <a:ext cx="6949467" cy="1769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𝑉𝐼</m:t>
                      </m:r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𝑚𝑔𝑣</m:t>
                      </m:r>
                    </m:oMath>
                  </m:oMathPara>
                </a14:m>
                <a:endParaRPr lang="ko-KR" altLang="en-US" sz="11500" dirty="0">
                  <a:ln>
                    <a:noFill/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66" y="4894912"/>
                <a:ext cx="6949467" cy="1769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76662" y="1433045"/>
            <a:ext cx="2481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양자역학을 깊이 배우지 않은 저희가</a:t>
            </a:r>
            <a:endParaRPr lang="en-US" altLang="ko-KR" sz="1100" b="1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r>
              <a:rPr lang="ko-KR" altLang="en-US" sz="1100" b="1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더 이상 할 수 있는 건  뭐가 있죠</a:t>
            </a:r>
            <a:r>
              <a:rPr lang="en-US" altLang="ko-KR" sz="1100" b="1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?</a:t>
            </a:r>
            <a:endParaRPr lang="ko-KR" altLang="en-US" sz="1100" b="1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5405" y="1840241"/>
            <a:ext cx="110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없다</a:t>
            </a:r>
            <a:r>
              <a:rPr lang="en-US" altLang="ko-KR" sz="2400" b="1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sz="5400" b="1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021" y="3273335"/>
            <a:ext cx="8175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팝콘이나 </a:t>
            </a:r>
            <a:endParaRPr lang="en-US" altLang="ko-KR" sz="1100" b="1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1100" b="1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가져와라 </a:t>
            </a:r>
            <a:endParaRPr lang="en-US" altLang="ko-KR" sz="1100" b="1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1100" b="1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로빈</a:t>
            </a:r>
          </a:p>
        </p:txBody>
      </p:sp>
    </p:spTree>
    <p:extLst>
      <p:ext uri="{BB962C8B-B14F-4D97-AF65-F5344CB8AC3E}">
        <p14:creationId xmlns:p14="http://schemas.microsoft.com/office/powerpoint/2010/main" val="3752545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39614" y="2751891"/>
            <a:ext cx="451277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조지프슨</a:t>
            </a:r>
            <a:r>
              <a:rPr lang="ko-KR" altLang="en-US" sz="5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접합</a:t>
            </a:r>
            <a:endParaRPr lang="en-US" altLang="ko-KR" sz="5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이라는 것을 도입합니다</a:t>
            </a:r>
            <a:r>
              <a:rPr lang="en-US" altLang="ko-KR" sz="28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0491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7471">
            <a:off x="2635012" y="1208556"/>
            <a:ext cx="7329092" cy="44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0997654">
            <a:off x="2338933" y="124385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뭔 </a:t>
            </a:r>
            <a:r>
              <a:rPr lang="ko-KR" altLang="en-US" sz="2800" dirty="0" err="1">
                <a:latin typeface="a으라차차" panose="02020600000000000000" pitchFamily="18" charset="-127"/>
                <a:ea typeface="a으라차차" panose="02020600000000000000" pitchFamily="18" charset="-127"/>
              </a:rPr>
              <a:t>개소리여</a:t>
            </a:r>
            <a:endParaRPr lang="ko-KR" altLang="en-US" sz="28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5544426">
            <a:off x="-121023" y="3441945"/>
            <a:ext cx="48590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a으라차차" panose="02020600000000000000" pitchFamily="18" charset="-127"/>
                <a:ea typeface="a으라차차" panose="02020600000000000000" pitchFamily="18" charset="-127"/>
              </a:rPr>
              <a:t>으아아아아아</a:t>
            </a:r>
            <a:endParaRPr lang="ko-KR" altLang="en-US" sz="66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 rot="21012504">
            <a:off x="732187" y="4909064"/>
            <a:ext cx="1427506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900" dirty="0" err="1">
                <a:latin typeface="a으라차차" panose="02020600000000000000" pitchFamily="18" charset="-127"/>
                <a:ea typeface="a으라차차" panose="02020600000000000000" pitchFamily="18" charset="-127"/>
              </a:rPr>
              <a:t>으아아아아아</a:t>
            </a:r>
            <a:endParaRPr lang="ko-KR" altLang="en-US" sz="199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4801024">
            <a:off x="8461886" y="1953263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저녁 메뉴 </a:t>
            </a:r>
            <a:r>
              <a:rPr lang="ko-KR" altLang="en-US" sz="2800" dirty="0" err="1">
                <a:latin typeface="a으라차차" panose="02020600000000000000" pitchFamily="18" charset="-127"/>
                <a:ea typeface="a으라차차" panose="02020600000000000000" pitchFamily="18" charset="-127"/>
              </a:rPr>
              <a:t>뭐더라</a:t>
            </a:r>
            <a:r>
              <a:rPr lang="ko-KR" altLang="en-US" sz="28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 rot="21023265">
            <a:off x="4268219" y="578"/>
            <a:ext cx="64524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그만</a:t>
            </a:r>
            <a:r>
              <a:rPr lang="en-US" altLang="ko-KR" sz="60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…. </a:t>
            </a:r>
            <a:r>
              <a:rPr lang="ko-KR" altLang="en-US" sz="60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제발 그만</a:t>
            </a:r>
            <a:r>
              <a:rPr lang="en-US" altLang="ko-KR" sz="60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..</a:t>
            </a:r>
            <a:endParaRPr lang="ko-KR" altLang="en-US" sz="60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21023265">
            <a:off x="-4183423" y="5934777"/>
            <a:ext cx="64524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그만</a:t>
            </a:r>
            <a:r>
              <a:rPr lang="en-US" altLang="ko-KR" sz="60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…. </a:t>
            </a:r>
            <a:r>
              <a:rPr lang="ko-KR" altLang="en-US" sz="60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제발 그만</a:t>
            </a:r>
            <a:r>
              <a:rPr lang="en-US" altLang="ko-KR" sz="60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..</a:t>
            </a:r>
            <a:endParaRPr lang="ko-KR" altLang="en-US" sz="60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20937022">
            <a:off x="-13344495" y="1097072"/>
            <a:ext cx="179395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하</a:t>
            </a:r>
            <a:r>
              <a:rPr lang="en-US" altLang="ko-KR" sz="115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.. </a:t>
            </a:r>
            <a:r>
              <a:rPr lang="ko-KR" altLang="en-US" sz="11500" dirty="0" err="1">
                <a:latin typeface="a으라차차" panose="02020600000000000000" pitchFamily="18" charset="-127"/>
                <a:ea typeface="a으라차차" panose="02020600000000000000" pitchFamily="18" charset="-127"/>
              </a:rPr>
              <a:t>저새</a:t>
            </a:r>
            <a:r>
              <a:rPr lang="en-US" altLang="ko-KR" sz="115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X</a:t>
            </a:r>
            <a:r>
              <a:rPr lang="ko-KR" altLang="en-US" sz="115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 발표 언제 끝내냐</a:t>
            </a:r>
          </a:p>
        </p:txBody>
      </p:sp>
      <p:sp>
        <p:nvSpPr>
          <p:cNvPr id="13" name="TextBox 12"/>
          <p:cNvSpPr txBox="1"/>
          <p:nvPr/>
        </p:nvSpPr>
        <p:spPr>
          <a:xfrm rot="4881527">
            <a:off x="-1197176" y="2991762"/>
            <a:ext cx="46089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그만해</a:t>
            </a:r>
          </a:p>
        </p:txBody>
      </p:sp>
    </p:spTree>
    <p:extLst>
      <p:ext uri="{BB962C8B-B14F-4D97-AF65-F5344CB8AC3E}">
        <p14:creationId xmlns:p14="http://schemas.microsoft.com/office/powerpoint/2010/main" val="360638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800">
        <p:sndAc>
          <p:stSnd>
            <p:snd r:embed="rId2" name="HOLY JESUS WTF IS THAT! - Sound Effect - Free Download Link In Bio (HD).wav"/>
          </p:stSnd>
        </p:sndAc>
      </p:transition>
    </mc:Choice>
    <mc:Fallback xmlns="">
      <p:transition spd="slow" advClick="0" advTm="5800">
        <p:sndAc>
          <p:stSnd>
            <p:snd r:embed="rId4" name="HOLY JESUS WTF IS THAT! - Sound Effect - Free Download Link In Bio (HD)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648 L -0.00052 0.00648 C -0.00065 0.00694 -0.00078 0.00741 -0.00078 0.0081 C -0.00078 0.0081 -0.00052 0.00787 -0.00052 0.00764 C -0.00039 0.00741 -0.00065 0.00625 -0.00065 0.00648 C -0.00065 0.00718 -0.00052 0.00787 -0.00052 0.00856 C -0.00026 0.00856 0.00013 0.00833 0.00026 0.0081 C 0.00039 0.00764 0.00026 0.00741 0.00039 0.00718 C 0.00026 0.00694 0.00013 0.00648 3.33333E-6 0.00648 C -0.00026 0.00671 -0.00039 0.00718 -0.00065 0.00741 C -0.00065 0.00741 -0.00052 0.00718 -0.00052 0.00718 L -0.00013 0.00694 C -0.00065 0.00671 -0.00091 0.00648 -0.00157 0.00694 C -0.0017 0.00694 -0.00118 0.00694 -0.00104 0.00718 C -0.00091 0.00694 -0.00065 0.00718 -0.00065 0.00694 C -0.00052 0.00671 -0.00065 0.00625 -0.00065 0.00602 C -0.00078 0.00579 -0.00078 0.00648 -0.00078 0.00648 C -0.00078 0.00671 -0.00091 0.00718 -0.00065 0.00741 C 3.33333E-6 0.00764 3.33333E-6 0.00718 0.00013 0.00648 C 3.33333E-6 0.00648 3.33333E-6 0.00602 -0.00013 0.00602 C -0.00026 0.00602 -0.00052 0.00602 -0.00065 0.00648 C -0.00078 0.00648 -0.00052 0.00671 -0.00039 0.00671 C -0.00026 0.00648 -0.00013 0.00602 -0.00013 0.00625 C -0.00013 0.00648 -0.00039 0.00671 -0.00039 0.00694 C -0.00039 0.00787 -0.00026 0.0081 3.33333E-6 0.0088 C 0.00013 0.00856 0.00039 0.0088 0.00052 0.00856 C 0.00078 0.0081 0.00039 0.00625 0.00039 0.00625 C 0.00026 0.00602 0.00013 0.00602 3.33333E-6 0.00602 C -0.00013 0.00602 -0.00026 0.00579 -0.00039 0.00579 C -0.00052 0.00602 -0.00065 0.00625 -0.00065 0.00648 C -0.00065 0.00718 -0.00039 0.00718 -0.00013 0.00741 C 0.00052 0.00671 0.00078 0.00694 0.00013 0.00486 C 3.33333E-6 0.00463 -0.00026 0.00463 -0.00039 0.00463 C -0.00052 0.0044 -0.00065 0.0044 -0.00078 0.00417 C -0.00144 0.0044 -0.00209 0.00417 -0.00261 0.00463 C -0.00326 0.00509 -0.00274 0.00787 -0.00274 0.0081 C -0.00261 0.00833 -0.00248 0.00856 -0.00235 0.00903 C -0.00183 0.00949 -0.00144 0.00972 -0.00078 0.00995 C -0.00065 0.00995 -0.00039 0.01019 -0.00026 0.01019 C -0.00013 0.01019 3.33333E-6 0.01042 0.00026 0.01065 C 0.00065 0.01042 0.00117 0.01065 0.00156 0.01019 C 0.00169 0.00995 0.00182 0.00926 0.00182 0.00903 C 0.00195 0.00509 0.00234 0.00579 0.00143 0.00486 C 0.00117 0.00486 0.00091 0.00486 0.00078 0.00509 C 0.00065 0.00532 0.00065 0.00579 0.00052 0.00602 C 0.00052 0.00648 0.00039 0.00694 0.00039 0.00741 C 0.00026 0.00764 0.00026 0.00787 0.00026 0.0081 C 3.33333E-6 0.00741 -0.00052 0.00602 -0.00065 0.00579 C -0.00091 0.00579 -0.00104 0.00556 -0.00118 0.00556 C -0.00183 0.00463 -0.00104 0.00509 -0.00183 0.00486 C -0.00209 0.00486 -0.00235 0.00486 -0.00235 0.00509 C -0.00274 0.00694 -0.00248 0.00694 -0.00196 0.00764 C -0.0017 0.00764 -0.00144 0.00764 -0.00118 0.00741 C -0.00118 0.00741 -0.00091 0.00741 -0.00091 0.00741 C -0.00091 0.00694 -0.00104 0.00671 -0.00104 0.00648 C -0.00118 0.00671 -0.00183 0.00741 -0.00183 0.0081 C -0.00183 0.00856 -0.0017 0.00903 -0.0017 0.00949 C -0.00157 0.00926 -0.00144 0.00903 -0.00131 0.0088 C -0.00118 0.0081 -0.00118 0.00718 -0.00091 0.00648 C -0.00065 0.00602 -0.00052 0.00579 -0.00039 0.00509 C -0.00039 0.00486 -0.00026 0.00463 -0.00026 0.0044 C -0.00026 0.00463 -0.00026 0.00486 -0.00013 0.00486 C -0.00013 0.00532 -0.00026 0.00625 -0.00013 0.00648 C 0.00013 0.00648 3.33333E-6 0.00556 3.33333E-6 0.00509 C 3.33333E-6 0.00486 0.00013 0.0044 0.00013 0.00417 C 0.00026 0.00556 0.00026 0.00718 0.00052 0.00856 C 0.00052 0.00903 0.00052 0.00764 0.00052 0.00741 C 0.00052 0.00694 0.00039 0.00648 0.00039 0.00625 C 0.00026 0.00694 0.00039 0.00926 -0.00013 0.0088 C -0.00013 0.00856 -0.00039 0.00856 -0.00039 0.00833 C -0.00052 0.00787 -0.00052 0.00694 -0.00052 0.00648 Z " pathEditMode="relative" rAng="0" ptsTypes="AAAAAAAAAAAAAAAAAAAAAAAAAAA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" y="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황규인의 잡학사전] TV 화면 조정 시간에 뜨는 무지개는 뭘까 ...">
            <a:extLst>
              <a:ext uri="{FF2B5EF4-FFF2-40B4-BE49-F238E27FC236}">
                <a16:creationId xmlns:a16="http://schemas.microsoft.com/office/drawing/2014/main" id="{093B4DEE-1304-B2AF-31BB-20EC3A9F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609725"/>
            <a:ext cx="48577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8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>
        <p:sndAc>
          <p:stSnd loop="1">
            <p:snd r:embed="rId2" name="Censor Beep Sound Effect.wav"/>
          </p:stSnd>
        </p:sndAc>
      </p:transition>
    </mc:Choice>
    <mc:Fallback xmlns="">
      <p:transition spd="slow" advClick="0" advTm="300">
        <p:sndAc>
          <p:stSnd loop="1">
            <p:snd r:embed="rId4" name="Censor Beep Sound Effect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047" y="2737534"/>
            <a:ext cx="6397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단위는</a:t>
            </a:r>
            <a:endParaRPr lang="en-US" altLang="ko-KR" sz="36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36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시간이 지나도 일정해야 합니다</a:t>
            </a:r>
            <a:r>
              <a:rPr lang="en-US" altLang="ko-KR" sz="36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35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7124417" y="533399"/>
            <a:ext cx="2248184" cy="5924551"/>
            <a:chOff x="7099300" y="533400"/>
            <a:chExt cx="2714171" cy="5924551"/>
          </a:xfrm>
        </p:grpSpPr>
        <p:sp>
          <p:nvSpPr>
            <p:cNvPr id="4" name="직사각형 3"/>
            <p:cNvSpPr/>
            <p:nvPr/>
          </p:nvSpPr>
          <p:spPr>
            <a:xfrm>
              <a:off x="7099300" y="533400"/>
              <a:ext cx="2714171" cy="25146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 err="1">
                  <a:solidFill>
                    <a:schemeClr val="tx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초전도체</a:t>
              </a:r>
              <a:endParaRPr lang="ko-KR" altLang="en-US" sz="44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099300" y="3048000"/>
              <a:ext cx="2714171" cy="762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>
                  <a:solidFill>
                    <a:schemeClr val="tx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부도체 박판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099300" y="3810001"/>
              <a:ext cx="2714171" cy="264795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 err="1">
                  <a:solidFill>
                    <a:schemeClr val="tx1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초전도체</a:t>
              </a:r>
              <a:endParaRPr lang="ko-KR" altLang="en-US" sz="44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sp>
        <p:nvSpPr>
          <p:cNvPr id="7" name="자유형 6"/>
          <p:cNvSpPr/>
          <p:nvPr/>
        </p:nvSpPr>
        <p:spPr>
          <a:xfrm>
            <a:off x="-4810125" y="2085968"/>
            <a:ext cx="4591050" cy="2686063"/>
          </a:xfrm>
          <a:custGeom>
            <a:avLst/>
            <a:gdLst>
              <a:gd name="connsiteX0" fmla="*/ 0 w 4591050"/>
              <a:gd name="connsiteY0" fmla="*/ 3390939 h 6915202"/>
              <a:gd name="connsiteX1" fmla="*/ 1009650 w 4591050"/>
              <a:gd name="connsiteY1" fmla="*/ 39 h 6915202"/>
              <a:gd name="connsiteX2" fmla="*/ 2152650 w 4591050"/>
              <a:gd name="connsiteY2" fmla="*/ 3448089 h 6915202"/>
              <a:gd name="connsiteX3" fmla="*/ 3219450 w 4591050"/>
              <a:gd name="connsiteY3" fmla="*/ 6915189 h 6915202"/>
              <a:gd name="connsiteX4" fmla="*/ 4591050 w 4591050"/>
              <a:gd name="connsiteY4" fmla="*/ 3409989 h 691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6915202">
                <a:moveTo>
                  <a:pt x="0" y="3390939"/>
                </a:moveTo>
                <a:cubicBezTo>
                  <a:pt x="325437" y="1690726"/>
                  <a:pt x="650875" y="-9486"/>
                  <a:pt x="1009650" y="39"/>
                </a:cubicBezTo>
                <a:cubicBezTo>
                  <a:pt x="1368425" y="9564"/>
                  <a:pt x="1784350" y="2295564"/>
                  <a:pt x="2152650" y="3448089"/>
                </a:cubicBezTo>
                <a:cubicBezTo>
                  <a:pt x="2520950" y="4600614"/>
                  <a:pt x="2813050" y="6921539"/>
                  <a:pt x="3219450" y="6915189"/>
                </a:cubicBezTo>
                <a:cubicBezTo>
                  <a:pt x="3625850" y="6908839"/>
                  <a:pt x="4108450" y="5159414"/>
                  <a:pt x="4591050" y="3409989"/>
                </a:cubicBezTo>
              </a:path>
            </a:pathLst>
          </a:custGeom>
          <a:noFill/>
          <a:ln w="698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7099301" y="533400"/>
            <a:ext cx="3625850" cy="5924550"/>
          </a:xfrm>
          <a:prstGeom prst="rightBracket">
            <a:avLst>
              <a:gd name="adj" fmla="val 0"/>
            </a:avLst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191752" y="2895601"/>
            <a:ext cx="1066798" cy="1066798"/>
          </a:xfrm>
          <a:prstGeom prst="ellipse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V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802" y="533400"/>
            <a:ext cx="559319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조지프슨</a:t>
            </a:r>
            <a:r>
              <a:rPr lang="ko-KR" altLang="en-US" sz="3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접합에 마이크로파를 </a:t>
            </a:r>
            <a:endParaRPr lang="en-US" altLang="ko-KR" sz="32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r>
              <a:rPr lang="ko-KR" altLang="en-US" sz="3200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쬐이면</a:t>
            </a:r>
            <a:r>
              <a:rPr lang="ko-KR" altLang="en-US" sz="3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전압이 걸리는데</a:t>
            </a:r>
            <a:endParaRPr lang="en-US" altLang="ko-KR" sz="32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이때 전압은 정확하게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16744" y="2847850"/>
                <a:ext cx="2915221" cy="192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h𝑓</m:t>
                          </m:r>
                        </m:num>
                        <m:den>
                          <m: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ko-KR" alt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2847850"/>
                <a:ext cx="2915221" cy="1924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37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0 L 1.40625 0 " pathEditMode="relative" rAng="0" ptsTypes="AA">
                                      <p:cBhvr>
                                        <p:cTn id="19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9435918" y="470116"/>
            <a:ext cx="593453" cy="16661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35918" y="619686"/>
            <a:ext cx="593453" cy="716427"/>
            <a:chOff x="7099300" y="533400"/>
            <a:chExt cx="2714171" cy="3276600"/>
          </a:xfrm>
        </p:grpSpPr>
        <p:sp>
          <p:nvSpPr>
            <p:cNvPr id="18" name="직사각형 17"/>
            <p:cNvSpPr/>
            <p:nvPr/>
          </p:nvSpPr>
          <p:spPr>
            <a:xfrm>
              <a:off x="7099300" y="533400"/>
              <a:ext cx="2714171" cy="25146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099300" y="3048000"/>
              <a:ext cx="2714171" cy="762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435918" y="1330886"/>
            <a:ext cx="593453" cy="716427"/>
            <a:chOff x="7099300" y="533400"/>
            <a:chExt cx="2714171" cy="3276600"/>
          </a:xfrm>
        </p:grpSpPr>
        <p:sp>
          <p:nvSpPr>
            <p:cNvPr id="21" name="직사각형 20"/>
            <p:cNvSpPr/>
            <p:nvPr/>
          </p:nvSpPr>
          <p:spPr>
            <a:xfrm>
              <a:off x="7099300" y="533400"/>
              <a:ext cx="2714171" cy="25146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99300" y="3048000"/>
              <a:ext cx="2714171" cy="762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435918" y="2042086"/>
            <a:ext cx="593453" cy="716427"/>
            <a:chOff x="7099300" y="533400"/>
            <a:chExt cx="2714171" cy="3276600"/>
          </a:xfrm>
        </p:grpSpPr>
        <p:sp>
          <p:nvSpPr>
            <p:cNvPr id="24" name="직사각형 23"/>
            <p:cNvSpPr/>
            <p:nvPr/>
          </p:nvSpPr>
          <p:spPr>
            <a:xfrm>
              <a:off x="7099300" y="533400"/>
              <a:ext cx="2714171" cy="25146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099300" y="3048000"/>
              <a:ext cx="2714171" cy="762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435918" y="2753286"/>
            <a:ext cx="593453" cy="716427"/>
            <a:chOff x="7099300" y="533400"/>
            <a:chExt cx="2714171" cy="3276600"/>
          </a:xfrm>
        </p:grpSpPr>
        <p:sp>
          <p:nvSpPr>
            <p:cNvPr id="27" name="직사각형 26"/>
            <p:cNvSpPr/>
            <p:nvPr/>
          </p:nvSpPr>
          <p:spPr>
            <a:xfrm>
              <a:off x="7099300" y="533400"/>
              <a:ext cx="2714171" cy="25146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099300" y="3048000"/>
              <a:ext cx="2714171" cy="762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435918" y="4178300"/>
            <a:ext cx="593453" cy="716427"/>
            <a:chOff x="7099300" y="533400"/>
            <a:chExt cx="2714171" cy="3276600"/>
          </a:xfrm>
        </p:grpSpPr>
        <p:sp>
          <p:nvSpPr>
            <p:cNvPr id="15" name="직사각형 14"/>
            <p:cNvSpPr/>
            <p:nvPr/>
          </p:nvSpPr>
          <p:spPr>
            <a:xfrm>
              <a:off x="7099300" y="533400"/>
              <a:ext cx="2714171" cy="25146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099300" y="3048000"/>
              <a:ext cx="2714171" cy="762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435918" y="4889500"/>
            <a:ext cx="593453" cy="716427"/>
            <a:chOff x="7099300" y="533400"/>
            <a:chExt cx="2714171" cy="3276600"/>
          </a:xfrm>
        </p:grpSpPr>
        <p:sp>
          <p:nvSpPr>
            <p:cNvPr id="9" name="직사각형 8"/>
            <p:cNvSpPr/>
            <p:nvPr/>
          </p:nvSpPr>
          <p:spPr>
            <a:xfrm>
              <a:off x="7099300" y="533400"/>
              <a:ext cx="2714171" cy="25146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099300" y="3048000"/>
              <a:ext cx="2714171" cy="762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35918" y="5600700"/>
            <a:ext cx="593453" cy="716427"/>
            <a:chOff x="7099300" y="533400"/>
            <a:chExt cx="2714171" cy="3276600"/>
          </a:xfrm>
        </p:grpSpPr>
        <p:sp>
          <p:nvSpPr>
            <p:cNvPr id="5" name="직사각형 4"/>
            <p:cNvSpPr/>
            <p:nvPr/>
          </p:nvSpPr>
          <p:spPr>
            <a:xfrm>
              <a:off x="7099300" y="533400"/>
              <a:ext cx="2714171" cy="25146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099300" y="3048000"/>
              <a:ext cx="2714171" cy="76200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601923" y="3644791"/>
            <a:ext cx="615553" cy="3584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오른쪽 대괄호 33"/>
          <p:cNvSpPr/>
          <p:nvPr/>
        </p:nvSpPr>
        <p:spPr>
          <a:xfrm>
            <a:off x="9435918" y="470116"/>
            <a:ext cx="1289232" cy="5847011"/>
          </a:xfrm>
          <a:prstGeom prst="rightBracket">
            <a:avLst>
              <a:gd name="adj" fmla="val 0"/>
            </a:avLst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356851" y="3060700"/>
            <a:ext cx="736600" cy="736600"/>
          </a:xfrm>
          <a:prstGeom prst="ellipse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V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278794" y="2337709"/>
                <a:ext cx="3556486" cy="1930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h𝑓</m:t>
                          </m:r>
                        </m:num>
                        <m:den>
                          <m: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ko-KR" alt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794" y="2337709"/>
                <a:ext cx="3556486" cy="1930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직사각형 36"/>
          <p:cNvSpPr/>
          <p:nvPr/>
        </p:nvSpPr>
        <p:spPr>
          <a:xfrm>
            <a:off x="1929040" y="1225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이를</a:t>
            </a:r>
            <a:r>
              <a:rPr lang="en-US" altLang="ko-KR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병렬연결시</a:t>
            </a:r>
            <a:r>
              <a:rPr lang="en-US" altLang="ko-KR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… </a:t>
            </a:r>
            <a:r>
              <a:rPr lang="ko-KR" altLang="en-US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전압은 다음과 같이 걸린다</a:t>
            </a:r>
            <a:r>
              <a:rPr lang="en-US" altLang="ko-KR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5125" y="5522621"/>
            <a:ext cx="651047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defRPr>
            </a:lvl1pPr>
          </a:lstStyle>
          <a:p>
            <a:r>
              <a:rPr lang="ko-KR" altLang="en-US" sz="2800" dirty="0"/>
              <a:t>전압을 굉장히 정밀하게 측정 가능하다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929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0" grpId="0"/>
      <p:bldP spid="34" grpId="0" animBg="1"/>
      <p:bldP spid="35" grpId="0" animBg="1"/>
      <p:bldP spid="36" grpId="0"/>
      <p:bldP spid="37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21266" y="1659285"/>
                <a:ext cx="6949467" cy="1769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𝑚𝑔𝑣</m:t>
                      </m:r>
                    </m:oMath>
                  </m:oMathPara>
                </a14:m>
                <a:endParaRPr lang="ko-KR" altLang="en-US" sz="11500" dirty="0">
                  <a:ln>
                    <a:noFill/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66" y="1659285"/>
                <a:ext cx="6949467" cy="1769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94074" y="1901591"/>
                <a:ext cx="1500347" cy="3301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11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11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74" y="1901591"/>
                <a:ext cx="1500347" cy="33016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544923" y="1629141"/>
                <a:ext cx="1116331" cy="1862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ko-KR" altLang="en-US" sz="115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23" y="1629141"/>
                <a:ext cx="1116331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자유형 9"/>
          <p:cNvSpPr/>
          <p:nvPr/>
        </p:nvSpPr>
        <p:spPr>
          <a:xfrm>
            <a:off x="341643" y="3225519"/>
            <a:ext cx="2843683" cy="1306287"/>
          </a:xfrm>
          <a:custGeom>
            <a:avLst/>
            <a:gdLst>
              <a:gd name="connsiteX0" fmla="*/ 0 w 2974312"/>
              <a:gd name="connsiteY0" fmla="*/ 1296238 h 2924071"/>
              <a:gd name="connsiteX1" fmla="*/ 2843683 w 2974312"/>
              <a:gd name="connsiteY1" fmla="*/ 2924071 h 2924071"/>
              <a:gd name="connsiteX2" fmla="*/ 2974312 w 2974312"/>
              <a:gd name="connsiteY2" fmla="*/ 0 h 2924071"/>
              <a:gd name="connsiteX3" fmla="*/ 0 w 2974312"/>
              <a:gd name="connsiteY3" fmla="*/ 1296238 h 2924071"/>
              <a:gd name="connsiteX0" fmla="*/ 0 w 2843683"/>
              <a:gd name="connsiteY0" fmla="*/ 1306287 h 2934120"/>
              <a:gd name="connsiteX1" fmla="*/ 2843683 w 2843683"/>
              <a:gd name="connsiteY1" fmla="*/ 2934120 h 2934120"/>
              <a:gd name="connsiteX2" fmla="*/ 2713055 w 2843683"/>
              <a:gd name="connsiteY2" fmla="*/ 0 h 2934120"/>
              <a:gd name="connsiteX3" fmla="*/ 0 w 2843683"/>
              <a:gd name="connsiteY3" fmla="*/ 1306287 h 2934120"/>
              <a:gd name="connsiteX0" fmla="*/ 0 w 2843683"/>
              <a:gd name="connsiteY0" fmla="*/ 1306287 h 1306287"/>
              <a:gd name="connsiteX1" fmla="*/ 2843683 w 2843683"/>
              <a:gd name="connsiteY1" fmla="*/ 1306287 h 1306287"/>
              <a:gd name="connsiteX2" fmla="*/ 2713055 w 2843683"/>
              <a:gd name="connsiteY2" fmla="*/ 0 h 1306287"/>
              <a:gd name="connsiteX3" fmla="*/ 0 w 2843683"/>
              <a:gd name="connsiteY3" fmla="*/ 1306287 h 130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683" h="1306287">
                <a:moveTo>
                  <a:pt x="0" y="1306287"/>
                </a:moveTo>
                <a:lnTo>
                  <a:pt x="2843683" y="1306287"/>
                </a:lnTo>
                <a:lnTo>
                  <a:pt x="2713055" y="0"/>
                </a:lnTo>
                <a:lnTo>
                  <a:pt x="0" y="1306287"/>
                </a:lnTo>
                <a:close/>
              </a:path>
            </a:pathLst>
          </a:cu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37153" y="4530289"/>
            <a:ext cx="2879931" cy="1641309"/>
            <a:chOff x="598411" y="249691"/>
            <a:chExt cx="2879931" cy="16413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04"/>
            <a:stretch/>
          </p:blipFill>
          <p:spPr>
            <a:xfrm>
              <a:off x="598411" y="249691"/>
              <a:ext cx="1481597" cy="164130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57" r="-253"/>
            <a:stretch/>
          </p:blipFill>
          <p:spPr>
            <a:xfrm>
              <a:off x="1996745" y="249691"/>
              <a:ext cx="1481597" cy="16413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9521" y="4707337"/>
                <a:ext cx="2371931" cy="12872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altLang="ko-KR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h𝑓</m:t>
                          </m:r>
                        </m:num>
                        <m:den>
                          <m:r>
                            <a:rPr lang="en-US" altLang="ko-KR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ko-KR" alt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21" y="4707337"/>
                <a:ext cx="2371931" cy="12872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3848519" y="4029389"/>
            <a:ext cx="964641" cy="1321554"/>
          </a:xfrm>
          <a:prstGeom prst="rect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62299" y="5428112"/>
            <a:ext cx="90599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defRPr>
            </a:lvl1pPr>
          </a:lstStyle>
          <a:p>
            <a:r>
              <a:rPr lang="ko-KR" altLang="en-US" sz="2800">
                <a:solidFill>
                  <a:srgbClr val="FFC000"/>
                </a:solidFill>
              </a:rPr>
              <a:t>무엇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863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3" grpId="0"/>
      <p:bldP spid="11" grpId="0" animBg="1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54606" y="2751891"/>
            <a:ext cx="388279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양자 </a:t>
            </a:r>
            <a:r>
              <a:rPr lang="ko-KR" altLang="en-US" sz="5400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홀효과</a:t>
            </a:r>
            <a:endParaRPr lang="en-US" altLang="ko-KR" sz="5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라는 개념을 도입합니다</a:t>
            </a:r>
            <a:r>
              <a:rPr lang="en-US" altLang="ko-KR" sz="28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444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98029" y="3429000"/>
                <a:ext cx="3444148" cy="2099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f>
                        <m:fPr>
                          <m:ctrlP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6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6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6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029" y="3429000"/>
                <a:ext cx="3444148" cy="2099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462" y="327616"/>
            <a:ext cx="2265076" cy="29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79418" y="5926324"/>
                <a:ext cx="90331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800">
                    <a:solidFill>
                      <a:schemeClr val="bg1"/>
                    </a:solidFill>
                    <a:latin typeface="a으라차차" panose="02020600000000000000" pitchFamily="18" charset="-127"/>
                    <a:ea typeface="a으라차차" panose="02020600000000000000" pitchFamily="18" charset="-127"/>
                  </a:defRPr>
                </a:lvl1pPr>
              </a:lstStyle>
              <a:p>
                <a:pPr algn="ctr"/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5926324"/>
                <a:ext cx="9033164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8333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21266" y="1659285"/>
                <a:ext cx="6949467" cy="1769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500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𝑚𝑔𝑣</m:t>
                      </m:r>
                    </m:oMath>
                  </m:oMathPara>
                </a14:m>
                <a:endParaRPr lang="ko-KR" altLang="en-US" sz="11500" dirty="0">
                  <a:ln>
                    <a:noFill/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66" y="1659285"/>
                <a:ext cx="6949467" cy="1769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94074" y="1901591"/>
                <a:ext cx="1500347" cy="3301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11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11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74" y="1901591"/>
                <a:ext cx="1500347" cy="33016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자유형 9"/>
          <p:cNvSpPr/>
          <p:nvPr/>
        </p:nvSpPr>
        <p:spPr>
          <a:xfrm>
            <a:off x="341643" y="3225519"/>
            <a:ext cx="2843683" cy="1306287"/>
          </a:xfrm>
          <a:custGeom>
            <a:avLst/>
            <a:gdLst>
              <a:gd name="connsiteX0" fmla="*/ 0 w 2974312"/>
              <a:gd name="connsiteY0" fmla="*/ 1296238 h 2924071"/>
              <a:gd name="connsiteX1" fmla="*/ 2843683 w 2974312"/>
              <a:gd name="connsiteY1" fmla="*/ 2924071 h 2924071"/>
              <a:gd name="connsiteX2" fmla="*/ 2974312 w 2974312"/>
              <a:gd name="connsiteY2" fmla="*/ 0 h 2924071"/>
              <a:gd name="connsiteX3" fmla="*/ 0 w 2974312"/>
              <a:gd name="connsiteY3" fmla="*/ 1296238 h 2924071"/>
              <a:gd name="connsiteX0" fmla="*/ 0 w 2843683"/>
              <a:gd name="connsiteY0" fmla="*/ 1306287 h 2934120"/>
              <a:gd name="connsiteX1" fmla="*/ 2843683 w 2843683"/>
              <a:gd name="connsiteY1" fmla="*/ 2934120 h 2934120"/>
              <a:gd name="connsiteX2" fmla="*/ 2713055 w 2843683"/>
              <a:gd name="connsiteY2" fmla="*/ 0 h 2934120"/>
              <a:gd name="connsiteX3" fmla="*/ 0 w 2843683"/>
              <a:gd name="connsiteY3" fmla="*/ 1306287 h 2934120"/>
              <a:gd name="connsiteX0" fmla="*/ 0 w 2843683"/>
              <a:gd name="connsiteY0" fmla="*/ 1306287 h 1306287"/>
              <a:gd name="connsiteX1" fmla="*/ 2843683 w 2843683"/>
              <a:gd name="connsiteY1" fmla="*/ 1306287 h 1306287"/>
              <a:gd name="connsiteX2" fmla="*/ 2713055 w 2843683"/>
              <a:gd name="connsiteY2" fmla="*/ 0 h 1306287"/>
              <a:gd name="connsiteX3" fmla="*/ 0 w 2843683"/>
              <a:gd name="connsiteY3" fmla="*/ 1306287 h 130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683" h="1306287">
                <a:moveTo>
                  <a:pt x="0" y="1306287"/>
                </a:moveTo>
                <a:lnTo>
                  <a:pt x="2843683" y="1306287"/>
                </a:lnTo>
                <a:lnTo>
                  <a:pt x="2713055" y="0"/>
                </a:lnTo>
                <a:lnTo>
                  <a:pt x="0" y="1306287"/>
                </a:lnTo>
                <a:close/>
              </a:path>
            </a:pathLst>
          </a:cu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37153" y="4530289"/>
            <a:ext cx="2879931" cy="1641309"/>
            <a:chOff x="598411" y="249691"/>
            <a:chExt cx="2879931" cy="16413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04"/>
            <a:stretch/>
          </p:blipFill>
          <p:spPr>
            <a:xfrm>
              <a:off x="598411" y="249691"/>
              <a:ext cx="1481597" cy="164130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57" r="-253"/>
            <a:stretch/>
          </p:blipFill>
          <p:spPr>
            <a:xfrm>
              <a:off x="1996745" y="249691"/>
              <a:ext cx="1481597" cy="16413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9521" y="4707337"/>
                <a:ext cx="2371931" cy="12872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altLang="ko-KR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h𝑓</m:t>
                          </m:r>
                        </m:num>
                        <m:den>
                          <m:r>
                            <a:rPr lang="en-US" altLang="ko-KR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ko-KR" alt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21" y="4707337"/>
                <a:ext cx="2371931" cy="12872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자유형 12"/>
          <p:cNvSpPr/>
          <p:nvPr/>
        </p:nvSpPr>
        <p:spPr>
          <a:xfrm>
            <a:off x="5057899" y="4647046"/>
            <a:ext cx="3737986" cy="1698173"/>
          </a:xfrm>
          <a:custGeom>
            <a:avLst/>
            <a:gdLst>
              <a:gd name="connsiteX0" fmla="*/ 0 w 2974312"/>
              <a:gd name="connsiteY0" fmla="*/ 1296238 h 2924071"/>
              <a:gd name="connsiteX1" fmla="*/ 2843683 w 2974312"/>
              <a:gd name="connsiteY1" fmla="*/ 2924071 h 2924071"/>
              <a:gd name="connsiteX2" fmla="*/ 2974312 w 2974312"/>
              <a:gd name="connsiteY2" fmla="*/ 0 h 2924071"/>
              <a:gd name="connsiteX3" fmla="*/ 0 w 2974312"/>
              <a:gd name="connsiteY3" fmla="*/ 1296238 h 2924071"/>
              <a:gd name="connsiteX0" fmla="*/ 0 w 2843683"/>
              <a:gd name="connsiteY0" fmla="*/ 1306287 h 2934120"/>
              <a:gd name="connsiteX1" fmla="*/ 2843683 w 2843683"/>
              <a:gd name="connsiteY1" fmla="*/ 2934120 h 2934120"/>
              <a:gd name="connsiteX2" fmla="*/ 2713055 w 2843683"/>
              <a:gd name="connsiteY2" fmla="*/ 0 h 2934120"/>
              <a:gd name="connsiteX3" fmla="*/ 0 w 2843683"/>
              <a:gd name="connsiteY3" fmla="*/ 1306287 h 2934120"/>
              <a:gd name="connsiteX0" fmla="*/ 0 w 2843683"/>
              <a:gd name="connsiteY0" fmla="*/ 1306287 h 1306287"/>
              <a:gd name="connsiteX1" fmla="*/ 2843683 w 2843683"/>
              <a:gd name="connsiteY1" fmla="*/ 1306287 h 1306287"/>
              <a:gd name="connsiteX2" fmla="*/ 2713055 w 2843683"/>
              <a:gd name="connsiteY2" fmla="*/ 0 h 1306287"/>
              <a:gd name="connsiteX3" fmla="*/ 0 w 2843683"/>
              <a:gd name="connsiteY3" fmla="*/ 1306287 h 1306287"/>
              <a:gd name="connsiteX0" fmla="*/ 0 w 2843683"/>
              <a:gd name="connsiteY0" fmla="*/ 2944168 h 2944168"/>
              <a:gd name="connsiteX1" fmla="*/ 2843683 w 2843683"/>
              <a:gd name="connsiteY1" fmla="*/ 1306287 h 2944168"/>
              <a:gd name="connsiteX2" fmla="*/ 2713055 w 2843683"/>
              <a:gd name="connsiteY2" fmla="*/ 0 h 2944168"/>
              <a:gd name="connsiteX3" fmla="*/ 0 w 2843683"/>
              <a:gd name="connsiteY3" fmla="*/ 2944168 h 2944168"/>
              <a:gd name="connsiteX0" fmla="*/ 894303 w 3737986"/>
              <a:gd name="connsiteY0" fmla="*/ 1698173 h 1698173"/>
              <a:gd name="connsiteX1" fmla="*/ 3737986 w 3737986"/>
              <a:gd name="connsiteY1" fmla="*/ 60292 h 1698173"/>
              <a:gd name="connsiteX2" fmla="*/ 0 w 3737986"/>
              <a:gd name="connsiteY2" fmla="*/ 0 h 1698173"/>
              <a:gd name="connsiteX3" fmla="*/ 894303 w 3737986"/>
              <a:gd name="connsiteY3" fmla="*/ 1698173 h 169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7986" h="1698173">
                <a:moveTo>
                  <a:pt x="894303" y="1698173"/>
                </a:moveTo>
                <a:lnTo>
                  <a:pt x="3737986" y="60292"/>
                </a:lnTo>
                <a:lnTo>
                  <a:pt x="0" y="0"/>
                </a:lnTo>
                <a:lnTo>
                  <a:pt x="894303" y="1698173"/>
                </a:lnTo>
                <a:close/>
              </a:path>
            </a:pathLst>
          </a:cu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947712" y="4705820"/>
            <a:ext cx="2879931" cy="1641309"/>
            <a:chOff x="598411" y="249691"/>
            <a:chExt cx="2879931" cy="16413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04"/>
            <a:stretch/>
          </p:blipFill>
          <p:spPr>
            <a:xfrm>
              <a:off x="598411" y="249691"/>
              <a:ext cx="1481597" cy="164130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57" r="-253"/>
            <a:stretch/>
          </p:blipFill>
          <p:spPr>
            <a:xfrm>
              <a:off x="1996745" y="249691"/>
              <a:ext cx="1481597" cy="16413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28860" y="4796292"/>
                <a:ext cx="2223814" cy="1399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4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860" y="4796292"/>
                <a:ext cx="2223814" cy="13996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2454" y="2751891"/>
            <a:ext cx="2767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정리중</a:t>
            </a:r>
            <a:r>
              <a:rPr lang="en-US" altLang="ko-KR" sz="5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…</a:t>
            </a:r>
            <a:endParaRPr lang="ko-KR" altLang="en-US" sz="28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640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03010" y="1417591"/>
                <a:ext cx="6385979" cy="2524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altLang="ko-KR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𝑔𝑣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sz="8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10" y="1417591"/>
                <a:ext cx="6385979" cy="2524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819900" y="1638300"/>
            <a:ext cx="558800" cy="927100"/>
          </a:xfrm>
          <a:prstGeom prst="rect">
            <a:avLst/>
          </a:prstGeom>
          <a:solidFill>
            <a:srgbClr val="FFC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95644" y="1638300"/>
            <a:ext cx="558800" cy="927100"/>
          </a:xfrm>
          <a:prstGeom prst="rect">
            <a:avLst/>
          </a:prstGeom>
          <a:solidFill>
            <a:srgbClr val="FFC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780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6463" y="1166842"/>
            <a:ext cx="78790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defRPr>
            </a:lvl1pPr>
          </a:lstStyle>
          <a:p>
            <a:r>
              <a:rPr lang="ko-KR" altLang="en-US" sz="9600" dirty="0"/>
              <a:t>새롭게 </a:t>
            </a:r>
            <a:endParaRPr lang="en-US" altLang="ko-KR" sz="9600" dirty="0"/>
          </a:p>
          <a:p>
            <a:r>
              <a:rPr lang="en-US" altLang="ko-KR" sz="9600" dirty="0"/>
              <a:t>1kg</a:t>
            </a:r>
            <a:r>
              <a:rPr lang="ko-KR" altLang="en-US" sz="9600" dirty="0"/>
              <a:t>을</a:t>
            </a:r>
            <a:endParaRPr lang="en-US" altLang="ko-KR" sz="9600" dirty="0"/>
          </a:p>
          <a:p>
            <a:r>
              <a:rPr lang="ko-KR" altLang="en-US" sz="9600" dirty="0"/>
              <a:t>정의하는 방법</a:t>
            </a:r>
          </a:p>
        </p:txBody>
      </p:sp>
    </p:spTree>
    <p:extLst>
      <p:ext uri="{BB962C8B-B14F-4D97-AF65-F5344CB8AC3E}">
        <p14:creationId xmlns:p14="http://schemas.microsoft.com/office/powerpoint/2010/main" val="32960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55473" y="2209108"/>
                <a:ext cx="1966372" cy="2554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473" y="2209108"/>
                <a:ext cx="1966372" cy="255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20966" y="4628807"/>
            <a:ext cx="15696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540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defRPr>
            </a:lvl1pPr>
          </a:lstStyle>
          <a:p>
            <a:r>
              <a:rPr lang="ko-KR" altLang="en-US" dirty="0"/>
              <a:t>단위</a:t>
            </a:r>
            <a:endParaRPr lang="en-US" altLang="ko-KR" dirty="0"/>
          </a:p>
          <a:p>
            <a:r>
              <a:rPr lang="en-US" altLang="ko-KR" dirty="0"/>
              <a:t>1kg</a:t>
            </a:r>
            <a:endParaRPr lang="ko-KR" altLang="en-US" dirty="0"/>
          </a:p>
        </p:txBody>
      </p:sp>
      <p:pic>
        <p:nvPicPr>
          <p:cNvPr id="6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977" l="1403" r="96794">
                        <a14:foregroundMark x1="12224" y1="75190" x2="22244" y2="68189"/>
                        <a14:foregroundMark x1="11824" y1="75038" x2="14429" y2="71842"/>
                        <a14:foregroundMark x1="15431" y1="71842" x2="22244" y2="69254"/>
                        <a14:foregroundMark x1="85371" y1="83714" x2="84168" y2="73212"/>
                        <a14:foregroundMark x1="88377" y1="78691" x2="82565" y2="72146"/>
                        <a14:foregroundMark x1="88377" y1="75495" x2="81764" y2="71689"/>
                        <a14:foregroundMark x1="58517" y1="43227" x2="45691" y2="46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17"/>
          <a:stretch/>
        </p:blipFill>
        <p:spPr bwMode="auto">
          <a:xfrm>
            <a:off x="7834912" y="259421"/>
            <a:ext cx="3216616" cy="265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stCxn id="6" idx="1"/>
            <a:endCxn id="4" idx="3"/>
          </p:cNvCxnSpPr>
          <p:nvPr/>
        </p:nvCxnSpPr>
        <p:spPr>
          <a:xfrm flipH="1">
            <a:off x="3221845" y="1588883"/>
            <a:ext cx="4613067" cy="18974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" idx="3"/>
            <a:endCxn id="5" idx="1"/>
          </p:cNvCxnSpPr>
          <p:nvPr/>
        </p:nvCxnSpPr>
        <p:spPr>
          <a:xfrm>
            <a:off x="3221845" y="3486381"/>
            <a:ext cx="5599121" cy="20195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62342" y="2661269"/>
            <a:ext cx="192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540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defRPr>
            </a:lvl1pPr>
          </a:lstStyle>
          <a:p>
            <a:r>
              <a:rPr lang="en-US" altLang="ko-KR" sz="2400" dirty="0"/>
              <a:t>1kg </a:t>
            </a:r>
            <a:r>
              <a:rPr lang="ko-KR" altLang="en-US" sz="2400" dirty="0" err="1"/>
              <a:t>질량원기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9178564" y="3015212"/>
            <a:ext cx="529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defRPr>
            </a:lvl1pPr>
          </a:lstStyle>
          <a:p>
            <a:r>
              <a:rPr lang="ko-KR" altLang="en-US" sz="1200" dirty="0">
                <a:solidFill>
                  <a:srgbClr val="00B0F0"/>
                </a:solidFill>
              </a:rPr>
              <a:t>변함</a:t>
            </a:r>
            <a:r>
              <a:rPr lang="en-US" altLang="ko-KR" sz="1200" dirty="0">
                <a:solidFill>
                  <a:srgbClr val="00B0F0"/>
                </a:solidFill>
              </a:rPr>
              <a:t>.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cxnSp>
        <p:nvCxnSpPr>
          <p:cNvPr id="21" name="직선 화살표 연결선 20"/>
          <p:cNvCxnSpPr>
            <a:endCxn id="5" idx="0"/>
          </p:cNvCxnSpPr>
          <p:nvPr/>
        </p:nvCxnSpPr>
        <p:spPr>
          <a:xfrm>
            <a:off x="9600756" y="3486381"/>
            <a:ext cx="5041" cy="11424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십자형 22"/>
          <p:cNvSpPr/>
          <p:nvPr/>
        </p:nvSpPr>
        <p:spPr>
          <a:xfrm rot="18900000">
            <a:off x="9070972" y="3442138"/>
            <a:ext cx="1059568" cy="1059568"/>
          </a:xfrm>
          <a:prstGeom prst="plus">
            <a:avLst>
              <a:gd name="adj" fmla="val 480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897059" y="4689920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defRPr>
            </a:lvl1pPr>
          </a:lstStyle>
          <a:p>
            <a:r>
              <a:rPr lang="ko-KR" altLang="en-US" sz="1200" dirty="0">
                <a:solidFill>
                  <a:srgbClr val="00B0F0"/>
                </a:solidFill>
              </a:rPr>
              <a:t>불변함</a:t>
            </a:r>
            <a:r>
              <a:rPr lang="en-US" altLang="ko-KR" sz="1200" dirty="0">
                <a:solidFill>
                  <a:srgbClr val="00B0F0"/>
                </a:solidFill>
              </a:rPr>
              <a:t>.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26895" y="4301988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540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defRPr>
            </a:lvl1pPr>
          </a:lstStyle>
          <a:p>
            <a:r>
              <a:rPr lang="ko-KR" altLang="en-US" sz="2400" dirty="0"/>
              <a:t>플랑크 상수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 rot="20242019">
                <a:off x="3894241" y="1735448"/>
                <a:ext cx="2236510" cy="883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𝑔𝑣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42019">
                <a:off x="3894241" y="1735448"/>
                <a:ext cx="2236510" cy="883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88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ing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5" grpId="0"/>
      <p:bldP spid="18" grpId="0"/>
      <p:bldP spid="23" grpId="0" animBg="1"/>
      <p:bldP spid="25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칠각형 53"/>
          <p:cNvSpPr/>
          <p:nvPr/>
        </p:nvSpPr>
        <p:spPr>
          <a:xfrm>
            <a:off x="5392909" y="2560301"/>
            <a:ext cx="1406182" cy="1406182"/>
          </a:xfrm>
          <a:prstGeom prst="heptagon">
            <a:avLst/>
          </a:prstGeom>
          <a:solidFill>
            <a:srgbClr val="C5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5343207" y="2643252"/>
            <a:ext cx="1507392" cy="1507392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5211539" y="2497484"/>
            <a:ext cx="1790008" cy="1790008"/>
          </a:xfrm>
          <a:prstGeom prst="ellipse">
            <a:avLst/>
          </a:prstGeom>
          <a:gradFill>
            <a:gsLst>
              <a:gs pos="6600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</a:gsLst>
            <a:lin ang="5400000" scaled="1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으라차차" panose="02020600000000000000" pitchFamily="18" charset="-127"/>
                <a:ea typeface="a으라차차" panose="02020600000000000000" pitchFamily="18" charset="-127"/>
              </a:rPr>
              <a:t>KI</a:t>
            </a:r>
          </a:p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으라차차" panose="02020600000000000000" pitchFamily="18" charset="-127"/>
                <a:ea typeface="a으라차차" panose="02020600000000000000" pitchFamily="18" charset="-127"/>
              </a:rPr>
              <a:t>단위계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5630635" y="675460"/>
            <a:ext cx="930729" cy="1273117"/>
            <a:chOff x="5630635" y="675460"/>
            <a:chExt cx="930729" cy="1273117"/>
          </a:xfrm>
        </p:grpSpPr>
        <p:grpSp>
          <p:nvGrpSpPr>
            <p:cNvPr id="12" name="그룹 11"/>
            <p:cNvGrpSpPr/>
            <p:nvPr/>
          </p:nvGrpSpPr>
          <p:grpSpPr>
            <a:xfrm>
              <a:off x="5630635" y="675460"/>
              <a:ext cx="930729" cy="935977"/>
              <a:chOff x="4469285" y="1061831"/>
              <a:chExt cx="930729" cy="93597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759"/>
              <a:stretch/>
            </p:blipFill>
            <p:spPr>
              <a:xfrm>
                <a:off x="4469285" y="1061831"/>
                <a:ext cx="543779" cy="93597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97" r="62"/>
              <a:stretch/>
            </p:blipFill>
            <p:spPr>
              <a:xfrm>
                <a:off x="4856235" y="1061831"/>
                <a:ext cx="543779" cy="935977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5844969" y="675460"/>
              <a:ext cx="5020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K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2452" y="1251170"/>
              <a:ext cx="6270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latin typeface="a으라차차" panose="02020600000000000000" pitchFamily="18" charset="-127"/>
                  <a:ea typeface="a으라차차" panose="02020600000000000000" pitchFamily="18" charset="-127"/>
                </a:rPr>
                <a:t>kelvin</a:t>
              </a:r>
              <a:endParaRPr lang="ko-KR" altLang="en-US" sz="1200" i="1" dirty="0"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16" name="양쪽 대괄호 15"/>
            <p:cNvSpPr/>
            <p:nvPr/>
          </p:nvSpPr>
          <p:spPr>
            <a:xfrm>
              <a:off x="5706544" y="1687489"/>
              <a:ext cx="778912" cy="2610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Temp</a:t>
              </a:r>
              <a:endParaRPr lang="ko-KR" altLang="en-US" sz="1600" dirty="0">
                <a:solidFill>
                  <a:srgbClr val="000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363417" y="1431876"/>
            <a:ext cx="930729" cy="1273117"/>
            <a:chOff x="7363417" y="1431876"/>
            <a:chExt cx="930729" cy="1273117"/>
          </a:xfrm>
        </p:grpSpPr>
        <p:grpSp>
          <p:nvGrpSpPr>
            <p:cNvPr id="18" name="그룹 17"/>
            <p:cNvGrpSpPr/>
            <p:nvPr/>
          </p:nvGrpSpPr>
          <p:grpSpPr>
            <a:xfrm>
              <a:off x="7363417" y="1431876"/>
              <a:ext cx="930729" cy="935977"/>
              <a:chOff x="4469285" y="1061831"/>
              <a:chExt cx="930729" cy="935977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759"/>
              <a:stretch/>
            </p:blipFill>
            <p:spPr>
              <a:xfrm>
                <a:off x="4469285" y="1061831"/>
                <a:ext cx="543779" cy="935977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97" r="62"/>
              <a:stretch/>
            </p:blipFill>
            <p:spPr>
              <a:xfrm>
                <a:off x="4856235" y="1061831"/>
                <a:ext cx="543779" cy="935977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7552123" y="1431876"/>
              <a:ext cx="5485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s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38290" y="2007586"/>
              <a:ext cx="7809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latin typeface="a으라차차" panose="02020600000000000000" pitchFamily="18" charset="-127"/>
                  <a:ea typeface="a으라차차" panose="02020600000000000000" pitchFamily="18" charset="-127"/>
                </a:rPr>
                <a:t>second</a:t>
              </a:r>
              <a:endParaRPr lang="ko-KR" altLang="en-US" sz="1200" i="1" dirty="0"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3" name="양쪽 대괄호 22"/>
            <p:cNvSpPr/>
            <p:nvPr/>
          </p:nvSpPr>
          <p:spPr>
            <a:xfrm>
              <a:off x="7439326" y="2443905"/>
              <a:ext cx="778912" cy="2610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Time</a:t>
              </a:r>
              <a:endParaRPr lang="ko-KR" altLang="en-US" sz="1600" dirty="0">
                <a:solidFill>
                  <a:srgbClr val="000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752873" y="3390773"/>
            <a:ext cx="930729" cy="1273117"/>
            <a:chOff x="7752873" y="3390773"/>
            <a:chExt cx="930729" cy="1273117"/>
          </a:xfrm>
        </p:grpSpPr>
        <p:grpSp>
          <p:nvGrpSpPr>
            <p:cNvPr id="24" name="그룹 23"/>
            <p:cNvGrpSpPr/>
            <p:nvPr/>
          </p:nvGrpSpPr>
          <p:grpSpPr>
            <a:xfrm>
              <a:off x="7752873" y="3390773"/>
              <a:ext cx="930729" cy="935977"/>
              <a:chOff x="4469285" y="1061831"/>
              <a:chExt cx="930729" cy="935977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759"/>
              <a:stretch/>
            </p:blipFill>
            <p:spPr>
              <a:xfrm>
                <a:off x="4469285" y="1061831"/>
                <a:ext cx="543779" cy="93597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97" r="62"/>
              <a:stretch/>
            </p:blipFill>
            <p:spPr>
              <a:xfrm>
                <a:off x="4856235" y="1061831"/>
                <a:ext cx="543779" cy="935977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7920720" y="3390773"/>
              <a:ext cx="5950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m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90263" y="3966483"/>
              <a:ext cx="655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latin typeface="a으라차차" panose="02020600000000000000" pitchFamily="18" charset="-127"/>
                  <a:ea typeface="a으라차차" panose="02020600000000000000" pitchFamily="18" charset="-127"/>
                </a:rPr>
                <a:t>meter</a:t>
              </a:r>
              <a:endParaRPr lang="ko-KR" altLang="en-US" sz="1200" i="1" dirty="0"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29" name="양쪽 대괄호 28"/>
            <p:cNvSpPr/>
            <p:nvPr/>
          </p:nvSpPr>
          <p:spPr>
            <a:xfrm>
              <a:off x="7828782" y="4402802"/>
              <a:ext cx="778912" cy="2610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00000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Length</a:t>
              </a:r>
              <a:endParaRPr lang="ko-KR" altLang="en-US" sz="1200" dirty="0">
                <a:solidFill>
                  <a:srgbClr val="000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381675" y="1431876"/>
            <a:ext cx="1705402" cy="1273117"/>
            <a:chOff x="3381675" y="1431876"/>
            <a:chExt cx="1705402" cy="1273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3769011" y="1431876"/>
              <a:ext cx="930729" cy="935977"/>
              <a:chOff x="4469285" y="1061831"/>
              <a:chExt cx="930729" cy="935977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759"/>
              <a:stretch/>
            </p:blipFill>
            <p:spPr>
              <a:xfrm>
                <a:off x="4469285" y="1061831"/>
                <a:ext cx="543779" cy="935977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97" r="62"/>
              <a:stretch/>
            </p:blipFill>
            <p:spPr>
              <a:xfrm>
                <a:off x="4856235" y="1061831"/>
                <a:ext cx="543779" cy="935977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3770948" y="1494630"/>
              <a:ext cx="926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 err="1">
                  <a:solidFill>
                    <a:schemeClr val="accent5">
                      <a:lumMod val="50000"/>
                    </a:schemeClr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mol</a:t>
              </a:r>
              <a:endParaRPr lang="ko-KR" altLang="en-US" sz="3600" b="1" dirty="0">
                <a:solidFill>
                  <a:schemeClr val="accent5">
                    <a:lumMod val="50000"/>
                  </a:schemeClr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18611" y="2007586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 err="1">
                  <a:latin typeface="a으라차차" panose="02020600000000000000" pitchFamily="18" charset="-127"/>
                  <a:ea typeface="a으라차차" panose="02020600000000000000" pitchFamily="18" charset="-127"/>
                </a:rPr>
                <a:t>mol</a:t>
              </a:r>
              <a:endParaRPr lang="ko-KR" altLang="en-US" sz="1200" i="1" dirty="0"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47" name="양쪽 대괄호 46"/>
            <p:cNvSpPr/>
            <p:nvPr/>
          </p:nvSpPr>
          <p:spPr>
            <a:xfrm>
              <a:off x="3381675" y="2443905"/>
              <a:ext cx="1705402" cy="2610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Numbers of</a:t>
              </a:r>
            </a:p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Particles</a:t>
              </a:r>
              <a:endParaRPr lang="ko-KR" altLang="en-US" sz="1600" dirty="0">
                <a:solidFill>
                  <a:srgbClr val="000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285635" y="3390773"/>
            <a:ext cx="1103218" cy="1273117"/>
            <a:chOff x="3285635" y="3390773"/>
            <a:chExt cx="1103218" cy="1273117"/>
          </a:xfrm>
        </p:grpSpPr>
        <p:grpSp>
          <p:nvGrpSpPr>
            <p:cNvPr id="48" name="그룹 47"/>
            <p:cNvGrpSpPr/>
            <p:nvPr/>
          </p:nvGrpSpPr>
          <p:grpSpPr>
            <a:xfrm>
              <a:off x="3371879" y="3390773"/>
              <a:ext cx="930729" cy="935977"/>
              <a:chOff x="4469285" y="1061831"/>
              <a:chExt cx="930729" cy="935977"/>
            </a:xfrm>
          </p:grpSpPr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759"/>
              <a:stretch/>
            </p:blipFill>
            <p:spPr>
              <a:xfrm>
                <a:off x="4469285" y="1061831"/>
                <a:ext cx="543779" cy="935977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97" r="62"/>
              <a:stretch/>
            </p:blipFill>
            <p:spPr>
              <a:xfrm>
                <a:off x="4856235" y="1061831"/>
                <a:ext cx="543779" cy="935977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3595832" y="3453527"/>
              <a:ext cx="4828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5">
                      <a:lumMod val="50000"/>
                    </a:schemeClr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A</a:t>
              </a:r>
              <a:endParaRPr lang="ko-KR" altLang="en-US" sz="3600" b="1" dirty="0">
                <a:solidFill>
                  <a:schemeClr val="accent5">
                    <a:lumMod val="50000"/>
                  </a:schemeClr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53164" y="3966483"/>
              <a:ext cx="7681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latin typeface="a으라차차" panose="02020600000000000000" pitchFamily="18" charset="-127"/>
                  <a:ea typeface="a으라차차" panose="02020600000000000000" pitchFamily="18" charset="-127"/>
                </a:rPr>
                <a:t>ampere</a:t>
              </a:r>
              <a:endParaRPr lang="ko-KR" altLang="en-US" sz="1200" i="1" dirty="0"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53" name="양쪽 대괄호 52"/>
            <p:cNvSpPr/>
            <p:nvPr/>
          </p:nvSpPr>
          <p:spPr>
            <a:xfrm>
              <a:off x="3285635" y="4402802"/>
              <a:ext cx="1103218" cy="2610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Electric current</a:t>
              </a:r>
              <a:endParaRPr lang="ko-KR" altLang="en-US" sz="1600" dirty="0">
                <a:solidFill>
                  <a:srgbClr val="000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81474" y="4957177"/>
            <a:ext cx="930729" cy="1273117"/>
            <a:chOff x="6581474" y="4957177"/>
            <a:chExt cx="930729" cy="1273117"/>
          </a:xfrm>
        </p:grpSpPr>
        <p:grpSp>
          <p:nvGrpSpPr>
            <p:cNvPr id="30" name="그룹 29"/>
            <p:cNvGrpSpPr/>
            <p:nvPr/>
          </p:nvGrpSpPr>
          <p:grpSpPr>
            <a:xfrm>
              <a:off x="6581474" y="4957177"/>
              <a:ext cx="930729" cy="935977"/>
              <a:chOff x="4469285" y="1061831"/>
              <a:chExt cx="930729" cy="93597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759"/>
              <a:stretch/>
            </p:blipFill>
            <p:spPr>
              <a:xfrm>
                <a:off x="4469285" y="1061831"/>
                <a:ext cx="543779" cy="935977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97" r="62"/>
              <a:stretch/>
            </p:blipFill>
            <p:spPr>
              <a:xfrm>
                <a:off x="4856235" y="1061831"/>
                <a:ext cx="543779" cy="935977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6633905" y="5588118"/>
              <a:ext cx="8258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latin typeface="a으라차차" panose="02020600000000000000" pitchFamily="18" charset="-127"/>
                  <a:ea typeface="a으라차차" panose="02020600000000000000" pitchFamily="18" charset="-127"/>
                </a:rPr>
                <a:t>Kilogram</a:t>
              </a:r>
              <a:endParaRPr lang="ko-KR" altLang="en-US" sz="1200" i="1" dirty="0"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35" name="양쪽 대괄호 34"/>
            <p:cNvSpPr/>
            <p:nvPr/>
          </p:nvSpPr>
          <p:spPr>
            <a:xfrm>
              <a:off x="6657383" y="5969206"/>
              <a:ext cx="778912" cy="2610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rgbClr val="000000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Mass</a:t>
              </a:r>
              <a:endParaRPr lang="ko-KR" altLang="en-US" sz="1500" dirty="0">
                <a:solidFill>
                  <a:srgbClr val="000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13867" y="4957177"/>
              <a:ext cx="8659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kg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403283" y="4957177"/>
            <a:ext cx="1258090" cy="1273117"/>
            <a:chOff x="4403283" y="4957177"/>
            <a:chExt cx="1258090" cy="1273117"/>
          </a:xfrm>
        </p:grpSpPr>
        <p:grpSp>
          <p:nvGrpSpPr>
            <p:cNvPr id="36" name="그룹 35"/>
            <p:cNvGrpSpPr/>
            <p:nvPr/>
          </p:nvGrpSpPr>
          <p:grpSpPr>
            <a:xfrm>
              <a:off x="4566963" y="4957177"/>
              <a:ext cx="930729" cy="935977"/>
              <a:chOff x="4469285" y="1061831"/>
              <a:chExt cx="930729" cy="93597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759"/>
              <a:stretch/>
            </p:blipFill>
            <p:spPr>
              <a:xfrm>
                <a:off x="4469285" y="1061831"/>
                <a:ext cx="543779" cy="935977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97" r="62"/>
              <a:stretch/>
            </p:blipFill>
            <p:spPr>
              <a:xfrm>
                <a:off x="4856235" y="1061831"/>
                <a:ext cx="543779" cy="935977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4624203" y="5532887"/>
              <a:ext cx="8162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latin typeface="a으라차차" panose="02020600000000000000" pitchFamily="18" charset="-127"/>
                  <a:ea typeface="a으라차차" panose="02020600000000000000" pitchFamily="18" charset="-127"/>
                </a:rPr>
                <a:t>candela</a:t>
              </a:r>
              <a:endParaRPr lang="ko-KR" altLang="en-US" sz="1200" i="1" dirty="0"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41" name="양쪽 대괄호 40"/>
            <p:cNvSpPr/>
            <p:nvPr/>
          </p:nvSpPr>
          <p:spPr>
            <a:xfrm>
              <a:off x="4403283" y="5969206"/>
              <a:ext cx="1258090" cy="2610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00000"/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Luminosity</a:t>
              </a:r>
              <a:endParaRPr lang="ko-KR" altLang="en-US" sz="1400" dirty="0">
                <a:solidFill>
                  <a:srgbClr val="000000"/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76114" y="4957177"/>
              <a:ext cx="9124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a으라차차" panose="02020600000000000000" pitchFamily="18" charset="-127"/>
                  <a:ea typeface="a으라차차" panose="02020600000000000000" pitchFamily="18" charset="-127"/>
                </a:rPr>
                <a:t>cd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a으라차차" panose="02020600000000000000" pitchFamily="18" charset="-127"/>
                <a:ea typeface="a으라차차" panose="02020600000000000000" pitchFamily="18" charset="-127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-94200906" y="-68030791"/>
            <a:ext cx="202404906" cy="147237818"/>
          </a:xfrm>
          <a:prstGeom prst="rect">
            <a:avLst/>
          </a:prstGeom>
          <a:gradFill flip="none" rotWithShape="1">
            <a:gsLst>
              <a:gs pos="11000">
                <a:schemeClr val="tx1">
                  <a:alpha val="75000"/>
                </a:schemeClr>
              </a:gs>
              <a:gs pos="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endSnd/>
        </p:sndAc>
      </p:transition>
    </mc:Choice>
    <mc:Fallback xmlns="">
      <p:transition spd="slow">
        <p:circl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0" nodeType="with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0000">
                                          <p:cBhvr>
                                            <p:cTn id="17" dur="10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0" nodeType="withEffect" p14:presetBounceEnd="87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87000">
                                          <p:cBhvr>
                                            <p:cTn id="19" dur="12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2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5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8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8" presetClass="entr" presetSubtype="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1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8" presetClass="entr" presetSubtype="1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4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8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7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8" presetClass="entr" presetSubtype="9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40" dur="2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6" presetClass="emph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20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8000" y="8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  <p:bldP spid="54" grpId="1" animBg="1"/>
          <p:bldP spid="55" grpId="0" animBg="1"/>
          <p:bldP spid="55" grpId="1" animBg="1"/>
          <p:bldP spid="2" grpId="0" animBg="1"/>
          <p:bldP spid="6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10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2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2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5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8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8" presetClass="entr" presetSubtype="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1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8" presetClass="entr" presetSubtype="1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4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8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7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8" presetClass="entr" presetSubtype="9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40" dur="2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6" presetClass="emph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20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8000" y="8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  <p:bldP spid="54" grpId="1" animBg="1"/>
          <p:bldP spid="55" grpId="0" animBg="1"/>
          <p:bldP spid="55" grpId="1" animBg="1"/>
          <p:bldP spid="2" grpId="0" animBg="1"/>
          <p:bldP spid="65" grpId="0" animBg="1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05924" y="3969435"/>
            <a:ext cx="898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플랑크 상수 </a:t>
            </a:r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h</a:t>
            </a:r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 </a:t>
            </a:r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= 6.626 070 040×10-34</a:t>
            </a:r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 </a:t>
            </a:r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J⋅s</a:t>
            </a:r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가 되도록 하는 질량의 단위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50410" y="-2215991"/>
            <a:ext cx="26911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1kg</a:t>
            </a:r>
            <a:endParaRPr lang="ko-KR" altLang="en-US" sz="138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69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4.07407E-6 L 0 0.56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1326" y="2782669"/>
            <a:ext cx="6529353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키블저울</a:t>
            </a:r>
            <a:r>
              <a:rPr lang="ko-KR" altLang="en-US" sz="3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이외에도</a:t>
            </a:r>
            <a:endParaRPr lang="en-US" altLang="ko-KR" sz="32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순수한 규소 구체</a:t>
            </a:r>
            <a:r>
              <a:rPr lang="ko-KR" altLang="en-US" sz="3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를 </a:t>
            </a:r>
            <a:endParaRPr lang="en-US" altLang="ko-KR" sz="32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이용해 아보가드로 상수로</a:t>
            </a:r>
            <a:endParaRPr lang="en-US" altLang="ko-KR" sz="36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kg</a:t>
            </a:r>
            <a:r>
              <a:rPr lang="ko-KR" altLang="en-US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을 정의하는 방법도 있습니다</a:t>
            </a:r>
            <a:r>
              <a:rPr lang="en-US" altLang="ko-KR" sz="36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5826" y="958235"/>
            <a:ext cx="3860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여담으로</a:t>
            </a:r>
            <a:r>
              <a:rPr lang="en-US" altLang="ko-KR" sz="7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,</a:t>
            </a:r>
            <a:endParaRPr lang="ko-KR" altLang="en-US" sz="72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42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5602" y="2239235"/>
            <a:ext cx="6660798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바로 올해</a:t>
            </a:r>
            <a:r>
              <a:rPr lang="en-US" altLang="ko-KR" sz="5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 2018</a:t>
            </a:r>
            <a:r>
              <a:rPr lang="ko-KR" altLang="en-US" sz="5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년</a:t>
            </a:r>
            <a:r>
              <a:rPr lang="en-US" altLang="ko-KR" sz="5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!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곧 열릴</a:t>
            </a:r>
            <a:r>
              <a:rPr lang="en-US" altLang="ko-KR" sz="4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국제 도량형 총회에서</a:t>
            </a:r>
            <a:endParaRPr lang="en-US" altLang="ko-KR" sz="40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상수를 통해 </a:t>
            </a:r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kg</a:t>
            </a:r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을 새로이 정의하게 됩니다</a:t>
            </a:r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66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2735" y="6959600"/>
            <a:ext cx="16065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END</a:t>
            </a:r>
            <a:endParaRPr lang="ko-KR" altLang="en-US" sz="60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42210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grpId="0" nodeType="withEffect" p14:presetBounceEnd="62667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 1.11111E-6 L 0 -0.49815 " pathEditMode="relative" rAng="0" ptsTypes="AA" p14:bounceEnd="62667">
                                          <p:cBhvr>
                                            <p:cTn id="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490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5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7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ccel="5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7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ccel="5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7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64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 1.11111E-6 L 0 -0.49815 " pathEditMode="relative" rAng="0" ptsTypes="AA">
                                          <p:cBhvr>
                                            <p:cTn id="2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490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1613" y="1325473"/>
            <a:ext cx="100687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국제 도량형국에서 내린</a:t>
            </a:r>
            <a:endParaRPr lang="en-US" altLang="ko-KR" sz="72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35765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tep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977" l="1403" r="96794">
                        <a14:foregroundMark x1="12224" y1="75190" x2="22244" y2="68189"/>
                        <a14:foregroundMark x1="11824" y1="75038" x2="14429" y2="71842"/>
                        <a14:foregroundMark x1="15431" y1="71842" x2="22244" y2="69254"/>
                        <a14:foregroundMark x1="85371" y1="83714" x2="84168" y2="73212"/>
                        <a14:foregroundMark x1="88377" y1="78691" x2="82565" y2="72146"/>
                        <a14:foregroundMark x1="88377" y1="75495" x2="81764" y2="71689"/>
                        <a14:foregroundMark x1="58517" y1="43227" x2="45691" y2="46575"/>
                      </a14:backgroundRemoval>
                    </a14:imgEffect>
                    <a14:imgEffect>
                      <a14:artisticLightScreen gridSize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17"/>
          <a:stretch/>
        </p:blipFill>
        <p:spPr bwMode="auto">
          <a:xfrm>
            <a:off x="4038600" y="2160701"/>
            <a:ext cx="4114800" cy="340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4102" y="558777"/>
            <a:ext cx="35637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국제 </a:t>
            </a:r>
            <a:r>
              <a:rPr lang="ko-KR" altLang="en-US" sz="3600" dirty="0" err="1">
                <a:latin typeface="a으라차차" panose="02020600000000000000" pitchFamily="18" charset="-127"/>
                <a:ea typeface="a으라차차" panose="02020600000000000000" pitchFamily="18" charset="-127"/>
              </a:rPr>
              <a:t>도량형국</a:t>
            </a:r>
            <a:r>
              <a:rPr lang="ko-KR" altLang="en-US" sz="36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 曰</a:t>
            </a:r>
            <a:endParaRPr lang="en-US" altLang="ko-KR" sz="36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  <a:p>
            <a:pPr algn="ctr"/>
            <a:r>
              <a:rPr lang="en-US" altLang="ko-KR" sz="28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‘</a:t>
            </a:r>
            <a:r>
              <a:rPr lang="ko-KR" altLang="en-US" sz="28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이걸 기준으로 하라</a:t>
            </a:r>
            <a:r>
              <a:rPr lang="en-US" altLang="ko-KR" sz="28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.’</a:t>
            </a:r>
            <a:endParaRPr lang="ko-KR" altLang="en-US" sz="28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3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82452" y="2828835"/>
            <a:ext cx="62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….</a:t>
            </a:r>
          </a:p>
          <a:p>
            <a:pPr algn="ctr"/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7357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ing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4324" y="4991100"/>
            <a:ext cx="802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1983</a:t>
            </a:r>
            <a:r>
              <a:rPr lang="ko-KR" altLang="en-US" dirty="0"/>
              <a:t>년에 이미 빛이 </a:t>
            </a:r>
            <a:r>
              <a:rPr lang="en-US" altLang="ko-KR" dirty="0"/>
              <a:t>299,792,458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초만큼 움직이는 길이로 전환된 상태</a:t>
            </a:r>
            <a:endParaRPr lang="en-US" altLang="ko-KR" dirty="0"/>
          </a:p>
        </p:txBody>
      </p:sp>
      <p:pic>
        <p:nvPicPr>
          <p:cNvPr id="6148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1654175"/>
            <a:ext cx="66960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43550" y="546179"/>
            <a:ext cx="13965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1m</a:t>
            </a:r>
            <a:endParaRPr lang="ko-KR" altLang="en-US" sz="6600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믿어도 돼</a:t>
            </a:r>
            <a:r>
              <a:rPr lang="en-US" altLang="ko-KR" sz="5400" dirty="0">
                <a:latin typeface="a으라차차" panose="02020600000000000000" pitchFamily="18" charset="-127"/>
                <a:ea typeface="a으라차차" panose="02020600000000000000" pitchFamily="18" charset="-127"/>
              </a:rPr>
              <a:t>?</a:t>
            </a:r>
            <a:endParaRPr lang="ko-KR" altLang="en-US" sz="5400" dirty="0"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72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556</Words>
  <Application>Microsoft Office PowerPoint</Application>
  <PresentationFormat>와이드스크린</PresentationFormat>
  <Paragraphs>218</Paragraphs>
  <Slides>53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(새)숲을지나서</vt:lpstr>
      <vt:lpstr>12롯데마트드림Bold</vt:lpstr>
      <vt:lpstr>12롯데마트드림Light</vt:lpstr>
      <vt:lpstr>a가시고기B</vt:lpstr>
      <vt:lpstr>a으라차차</vt:lpstr>
      <vt:lpstr>굴림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김준섭</cp:lastModifiedBy>
  <cp:revision>128</cp:revision>
  <dcterms:created xsi:type="dcterms:W3CDTF">2018-09-29T07:30:27Z</dcterms:created>
  <dcterms:modified xsi:type="dcterms:W3CDTF">2024-09-20T17:31:50Z</dcterms:modified>
</cp:coreProperties>
</file>